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4" r:id="rId8"/>
    <p:sldId id="267" r:id="rId9"/>
    <p:sldId id="265" r:id="rId10"/>
    <p:sldId id="266" r:id="rId11"/>
    <p:sldId id="268" r:id="rId12"/>
    <p:sldId id="261" r:id="rId13"/>
    <p:sldId id="269" r:id="rId14"/>
    <p:sldId id="270" r:id="rId15"/>
    <p:sldId id="271" r:id="rId16"/>
    <p:sldId id="263" r:id="rId17"/>
    <p:sldId id="272" r:id="rId18"/>
    <p:sldId id="273" r:id="rId19"/>
    <p:sldId id="274" r:id="rId20"/>
    <p:sldId id="292"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0" r:id="rId36"/>
    <p:sldId id="289" r:id="rId37"/>
    <p:sldId id="293" r:id="rId38"/>
    <p:sldId id="303" r:id="rId39"/>
    <p:sldId id="291" r:id="rId40"/>
    <p:sldId id="294" r:id="rId41"/>
    <p:sldId id="296" r:id="rId42"/>
    <p:sldId id="295" r:id="rId43"/>
    <p:sldId id="298" r:id="rId44"/>
    <p:sldId id="297" r:id="rId45"/>
    <p:sldId id="299" r:id="rId46"/>
    <p:sldId id="301" r:id="rId47"/>
    <p:sldId id="302" r:id="rId48"/>
    <p:sldId id="306" r:id="rId49"/>
    <p:sldId id="305" r:id="rId50"/>
    <p:sldId id="307" r:id="rId51"/>
    <p:sldId id="300" r:id="rId52"/>
    <p:sldId id="308" r:id="rId53"/>
    <p:sldId id="304" r:id="rId54"/>
    <p:sldId id="309" r:id="rId55"/>
    <p:sldId id="310" r:id="rId56"/>
    <p:sldId id="311" r:id="rId57"/>
    <p:sldId id="312" r:id="rId58"/>
    <p:sldId id="313" r:id="rId59"/>
    <p:sldId id="314" r:id="rId60"/>
    <p:sldId id="315" r:id="rId61"/>
    <p:sldId id="316" r:id="rId6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8" autoAdjust="0"/>
    <p:restoredTop sz="94686" autoAdjust="0"/>
  </p:normalViewPr>
  <p:slideViewPr>
    <p:cSldViewPr>
      <p:cViewPr varScale="1">
        <p:scale>
          <a:sx n="84" d="100"/>
          <a:sy n="84" d="100"/>
        </p:scale>
        <p:origin x="-1402" y="-62"/>
      </p:cViewPr>
      <p:guideLst>
        <p:guide orient="horz" pos="2160"/>
        <p:guide pos="2880"/>
      </p:guideLst>
    </p:cSldViewPr>
  </p:slideViewPr>
  <p:outlineViewPr>
    <p:cViewPr>
      <p:scale>
        <a:sx n="33" d="100"/>
        <a:sy n="33" d="100"/>
      </p:scale>
      <p:origin x="0" y="27898"/>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2134116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3209653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4254065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785928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2920429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224079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405944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3465652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8543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416632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7041173-24D9-42C9-8D29-668DCB52D637}" type="datetimeFigureOut">
              <a:rPr lang="pt-BR" smtClean="0"/>
              <a:pPr/>
              <a:t>28/07/2013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3663356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41173-24D9-42C9-8D29-668DCB52D637}" type="datetimeFigureOut">
              <a:rPr lang="pt-BR" smtClean="0"/>
              <a:pPr/>
              <a:t>28/07/2013</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2D91C-269E-4099-950D-6FB54B9AAF49}" type="slidenum">
              <a:rPr lang="pt-BR" smtClean="0"/>
              <a:pPr/>
              <a:t>‹nº›</a:t>
            </a:fld>
            <a:endParaRPr lang="pt-BR"/>
          </a:p>
        </p:txBody>
      </p:sp>
    </p:spTree>
    <p:extLst>
      <p:ext uri="{BB962C8B-B14F-4D97-AF65-F5344CB8AC3E}">
        <p14:creationId xmlns:p14="http://schemas.microsoft.com/office/powerpoint/2010/main" xmlns="" val="1994994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hostel@corumbahostel.com.br" TargetMode="External"/><Relationship Id="rId2" Type="http://schemas.openxmlformats.org/officeDocument/2006/relationships/hyperlink" Target="http://www.corumbahostel.com.br/" TargetMode="External"/><Relationship Id="rId1" Type="http://schemas.openxmlformats.org/officeDocument/2006/relationships/slideLayout" Target="../slideLayouts/slideLayout1.xml"/><Relationship Id="rId4" Type="http://schemas.openxmlformats.org/officeDocument/2006/relationships/hyperlink" Target="http://www.turismoboliviaperu.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machupicchu.com.br/tudosobre/tm/tm.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www.hotelmiltonbolivia.com/"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hotelgloria.com.bo/"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pt.wikipedia.org/wiki/Arqueologia"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pt.wikipedia.org/wiki/Tiwanaku" TargetMode="External"/><Relationship Id="rId4" Type="http://schemas.openxmlformats.org/officeDocument/2006/relationships/hyperlink" Target="http://pt.wikipedia.org/wiki/Pr%C3%A9-colombian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hyperlink" Target="http://www.gravitybolivia.com/" TargetMode="External"/><Relationship Id="rId2" Type="http://schemas.openxmlformats.org/officeDocument/2006/relationships/hyperlink" Target="http://www.hotelmiltonbolivia.com/miltontours.html" TargetMode="External"/><Relationship Id="rId1" Type="http://schemas.openxmlformats.org/officeDocument/2006/relationships/slideLayout" Target="../slideLayouts/slideLayout2.xml"/><Relationship Id="rId4" Type="http://schemas.openxmlformats.org/officeDocument/2006/relationships/hyperlink" Target="http://www.turismoboliviaperu.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tripadvisor.com.br/Hotel_Review-g297316-d2073382-Reviews-Ecolodge_Copacabana-Copacabana_La_Paz_Department.html"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trekkingbrasil.com/mochilao-bolivia-2011-de-la-paz-para-copacabana/" TargetMode="Externa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wikitravel.org/pt/Bol%C3%ADvia" TargetMode="External"/><Relationship Id="rId4" Type="http://schemas.openxmlformats.org/officeDocument/2006/relationships/hyperlink" Target="http://wikitravel.org/pt/Copacabana_(cidade,_Bol%C3%ADvi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cuscopunobus.com/"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hyperlink" Target="http://wikitravel.org/pt/Cusco" TargetMode="Externa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boletoturisticocusco.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amazingperu.com/" TargetMode="External"/><Relationship Id="rId2" Type="http://schemas.openxmlformats.org/officeDocument/2006/relationships/hyperlink" Target="mailto:amazinadventureperu@yahoo.com" TargetMode="External"/><Relationship Id="rId1" Type="http://schemas.openxmlformats.org/officeDocument/2006/relationships/slideLayout" Target="../slideLayouts/slideLayout2.xml"/><Relationship Id="rId4" Type="http://schemas.openxmlformats.org/officeDocument/2006/relationships/hyperlink" Target="http://www.mochileiros.com/trilha-inca-guia-de-informacoes-t37792.html"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hyperlink" Target="http://www.youtube.com/watch?v=6i5wNfdPk8k"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hyperlink" Target="http://www.soldeorohostal.com/index.php/en/rate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planoandorinhasagaz.wordpress.com/2010/02/22/corumba-e-puerto-quijarro/"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5575" y="160338"/>
            <a:ext cx="8808913" cy="2260550"/>
          </a:xfrm>
        </p:spPr>
        <p:txBody>
          <a:bodyPr>
            <a:noAutofit/>
          </a:bodyPr>
          <a:lstStyle/>
          <a:p>
            <a:r>
              <a:rPr lang="pt-BR" sz="7200" dirty="0" smtClean="0"/>
              <a:t>Operação </a:t>
            </a:r>
            <a:br>
              <a:rPr lang="pt-BR" sz="7200" dirty="0" smtClean="0"/>
            </a:br>
            <a:r>
              <a:rPr lang="pt-BR" sz="7200" dirty="0" smtClean="0"/>
              <a:t>Machu </a:t>
            </a:r>
            <a:r>
              <a:rPr lang="pt-BR" sz="7200" dirty="0" err="1" smtClean="0"/>
              <a:t>Pichu</a:t>
            </a:r>
            <a:r>
              <a:rPr lang="pt-BR" sz="7200" dirty="0" smtClean="0"/>
              <a:t> </a:t>
            </a:r>
            <a:endParaRPr lang="pt-BR" sz="7200" dirty="0"/>
          </a:p>
        </p:txBody>
      </p:sp>
      <p:sp>
        <p:nvSpPr>
          <p:cNvPr id="4" name="AutoShape 2" descr="data:image/jpeg;base64,/9j/4AAQSkZJRgABAQAAAQABAAD/2wCEAAkGBxQTEhUUEhQWFhUXFh0bGBcYFxwaGBogHBgYHR0XGxgfHCggHxonHBwZITEjJSkrLi4uGR8zODMsNygtLisBCgoKDg0OGxAQGzUkICQsLy80LS8sLCwsLC0sLCwsLCwsNCwsLC8sLCwsLCwsLCwsLCwsLCwsLCwsLCwsLCwsLP/AABEIAMABBwMBIgACEQEDEQH/xAAcAAACAgMBAQAAAAAAAAAAAAAFBgMEAQIHAAj/xABAEAACAQIEBAQEAwcCBQQDAAABAhEDIQAEEjEFQVFhBhMicTKBkaFCsfAHFCMzUsHRYuFygpLC8TRDVLIVFlP/xAAZAQACAwEAAAAAAAAAAAAAAAACAwABBAX/xAAtEQACAQMCBQIGAwEBAAAAAAAAAQIDESESMQQTIkFRYfAycZGxweEFgaHRFP/aAAwDAQACEQMRAD8A66MZxjHsGCZxnHsexCGRjOMYziEM4zjXGcQhnHhj2M4oh7GcYxnELPY9j2PYhD2M49j0YhDOIMznadOPMqIk7amCz7ScLfjjximTU01vXZQVEelZJGo/Q29scd4hxarXqeZWqF2/1bRJMQLBbmwtc4iQLnY+h8nnadUaqVRKg6owYfUHFjHB/D+ZekddItTLFhIJBUQpj/UJEXx2fgPEhXpBvxA6X/4hE/Wx+eF6k3YNXsEcexXq52mvxVEF4uw36YhqcZoDeqnyM/lg7Mq6L2PE4UM/4sYkikAF5MRLe8TA54D5nilWoId2YdJtg1SbAdVDhmPEVJWCiWEwzDYd+/ywVoVldQyEMDzGOYa8WcnnnpmUYrPTn8sG6XgBVTpOMOwAJJgDcnHOnz9RmDF2LLsSTI9sWs3xmpUQI7W9gJ98DymFzUMVXxJSGysfoP74v5HOrVTUtuRHMHCAKoxPSrMt1JB6gxguUDzWPVVwASbAbnFTL5+m+zAX2Jg/TCtUztRhDOxHQkxiEHF6AXK43nP0wY1j+312x7Clrx7E0k1DpjIOMYyMKHGcZjHhjOIWejGYx7GRiiHsexnGYxCGMexmMYZgBJMAbk7YhDONK9dUGp2CjqxAH1OBWd8T5amP5gc9E9U/Pb7459xvjtTMOSxISfSk2X/J74ONNsCVRI6fmeI0kTW1RQvIgzPtG/ywu57xqoMUknu1voB/n5YRDWkYj83DY0l3FyqPsPaeOetEHrDx/wBpwI8YftKFOjoyw05hjEtpOhYPqH+rYCRG55YWK2bCKWYwAJOOe53NFmZmMsSb/wCO18VKEUDzJFjiXFnqsWqMzublmJJPuTjFHNk6REyQN++BRmQMXck4DrIG4+VwJwuTxgFXuPr1tBqm0ppDQbGAL/IW/wCUYKZXiBpAIjNFR/Vcj8LETHuB9sK/DqNRmNasdOukfSPhLh1G09L9yTgnQYKo1AxOreYltR+h27Y5jeiV08m/4lZ9w/rxkPinRqgxBkEEg+w2/XTG4fHXo1o1VdGOdNwZZ142DYq68ZD4aLLOrGdWKwqY95mIQtasba8UvOxg5jEIXdeMmrga2Yxqa+IQLJmcTLXBwD/eSMbDN9MC0WGzVx7Alc3OM4hB7/8A2bKzHnr94+sRjJ8TZQT/AB0t7/a1/ljjrscYDnY/XCbDdR2JPFeUJjzh9GH/AG4v5Ti9Cp8FVG7ahP0N8cLrPH63xslfaf1+rYvRgnMPoDHsci4H4ozFEAI8qPwONS/K8j5EYYV/aI0f+nWbfjMd7aevfAWD1D7ONalQKJYgDqTA+uObZzx9mGkItNB2BLfUmPtheznFKlYzUdmP+ozHtyHywSh5KdTwdN4l4vy9OQh81ui/D822j2nCJxjjtXMNLm3JRZR8v7nAZK3XGajnfDIpJ4Fybe5K9bliE1MQF8Y1YagGyx5mPeZivqxXz2a8tGboLdzyGIUCPFudMrTBtEnuTt9In54Al7AdP19cRVapdizGSTOMjGacrlmUO/6+WCnhxAcwGa4pqzkddCEx9b4GrbDF4UojczLh1MdCpF+Y3n5YTVlaLYynG8kX6ObJfTpknLiobTcO0j2vt/nBRARUCtuTy6W589/tipksuy5qSpkUGAbSSoIdm0nkDA5m8d4xdzNPVVUgkwrKT/yAg9rxbHPm1f8Ao2KP3AXhutpeuCTpp8jewJEflhtzVRFf0TFT1AdLbe3pP6OE5KP8XNimYDhvYFKg1gHn1HZhhg8PZ0VQwMfwnKqeZBJ0j6EjDpSlCXMj9PfqBBJrQy95uMGvgXx7OGgy+j0sDF4MiLe0GcYy2Y1prX5jmMdOFeMop+TJKDjJx8BLz8YOYxQ83GpqYaBcvGvjU18VC+NdWLKuWzWxqauK2rGwOKIT68ba8VtePasQss68exAGxnEID0qwQDz26YsMt5H63xSr0SNNoMkXvE3Hyti55sHsf/H17Yyt+Bq9TSL7fMfLGlRQfleP8YsOAf79vniOlBa5vtH9/e4xamRokotBHf8A3xdprqFj+umKC04ie/t7HpilxXi/7uvVzOkfkxPSfrgZPwEsbl7iGdp0RqqMBy7k9hjOWrB1DoZVuY/L3xzfM5x6jF3YljzJv7DoO2OjcJkotMCJRdTR8RABMzG8n/a2EVeJdOz7DI0tRO4mYxsjEWNxjAUiDyIB67jbGaqz+v1fGiFRSimtmKcWmR1ki/L8sQGpibNNAv8A+dsDy+NEHdCZ4ZZNTC7x3O630DZJJ94/t/fBPMZmAYu0WABJ+gwq/C51A78xci/I4qpJbEir5IlFzjftjKLz64wxvjM3kM2aTAw6+GF8sJcGSy9RIMke/wAW3TC1wvJ+YT27T/jDnTXUVCgBJ1BQLhpBEdJMz7xjJxE420j6C7l6lXAqsuqwpsWvBJgEjps5M9zjXLOTIMGIvcA2Aj2jGP3QvUVouVMfJP8AY/bE/DcshUkWUr6FvAACKbf08+0jrjGsrBryCxkxTDBSCxLsTPN3A099gZ6DFXwqfLepP4nIAOx0wQfnJ/6cXaCTWZWsq1bT0ZAZHzn74VU4gyVCTsuoBT2LHbrP540wXMi4+giclBpjP47QeoqLLVtBkQyb9Re0dsUuAudLW3Mj6CfyP0wS4hSD5Z7GSNcewBj6jAbhmbOpAx+KI+5+W/3wVJ3puPhlVMTUvJ7ivEtLwgAjef7Yrji5jYTiDjQ/isRzP9hihNhjo030ow1H1MY6WfUgTblixqwthyJ74ky1eAfcEYLVJFXQxaseD4EVeKGbAfPFzLZkELMSfp88FrXcvfYuzjGrGs4wTgiEmrHsQhsexZRez2W1oYMNFj7R+vr3xRWZKtYjke32m4xfy1XUkcx/bb641P8AEBgepYkdY6fKbY5UJtYZslFPKBaVwGCn5mBtvHtviyV9JneNxbaY54GVwVedJg/aNx/t7b4t+YDbky/LYWHaI+uNT7NCUzxzaaCx/CNR9om9/v8AXCJnc6arl2+Q6DkMGOO5lkUodzb5f4wutgZ74Dp5V2T5KiXcACbi3uQMdYyWWYExM6d+e179QOXbHPvB+U11C0/BFvef7A4fM74go0GcL6qqGQp2+Z5iQdpxzOLcpTUYm2laK1Mn4zV0MPSqsQJAM7Kpty3Jj74p1nEwee088C6vE2dpdkLAzHUW9UAz0HP+2CmTq0mVUY6VJmY2JuAJmATIki3TpVGs6Ts9veRc0p5RS4lmxMbhY1QbjVZR7k/Ye2BPHaxouKXNgCG2ENF5ve+GfiXAFWm4pMIZVJjeQVMlhsLDfqD2K/4ryrVEpuQZXUsW1RIiY2No740w4yWqyeGLlQVrvc3pOHSo0Rpb0n8oi9xPvGJMtlxXoslWSwYgk3YWkMDHf7YHUGAoqDIO0xcSem8GPnbFrI1YrgTEafmY5dREj67c0VE8tbhK2wBz1BqJ0vtHpPIg8/8AblilTaTh14/wjzaZK+p1aUA5ghZQ97FgfcYSWEGNvfGujV1x9RFSGl2GXw/VVKT1DfS6lt9jYdjefvOG/hmVO4ggXPsGEfK52wmcBk5bMICJjVykwDNt4AB/6vbD74eZtCMZk01Jm1yvSev6OMfFYkzTQV7EcE6vLJ9BJX/pPPpBM+/PFYsQgOo6Q0Qp5mViDyJA/wCkdsH+JCBe4KoG5EDQ5YwBz1XwvcTy9RBBBLipsAYIUeYsDrpGm3f2FRh2TGSwVs5WirRjZmOojayNpB+Zn54VaVMO5YbE1BHO+qB73H1ww8ZzirSpVFuZUjeLi/fYffClwszUVf6iR7d/lv8ALGnh10t/19zNXl1JDv4erGpQSbnSVv3EfkcLGQb1UuzX7ct/l9sG+BlguYgQV9SjuysTY9xHywLzfKqllZj8iQGn6E+0HBUWlOS8lVL6YvwQcSqaqjH/AFH7WxSXliXMPueuIKZxujhWMcsyJme+NqWIFa+NlffBXBJSdvbFpa1oH6jA4PfExqfliPJE7FyhnmHcdD/bBZXlQev6/wAYW1qYky+ZM78rYl7bBRfkOl8ZxR8+dsew1O4LYS4bWBYOGkMIN+e1/wBDli3UcI4gxG/t/mMJ+RzjIRBtzHLBDM8R1zPWx/sftjBOg9foaY1VYNcQoq0lYO2qD9x9PlbrgXmHgyLiPad/obYo/vTA7+2K2YzHOeU4ZCm49wJVE9gbx3Na6pPIQP8AP3/LAyCTYY3ILHF2hQAHVvy2thbZoT0oO8LoLQpldba6pWSIUqoFyPiggnnGC3EfB9dlYUVaox0hHCAAxq1KxBKqbAyYBPO+FWnba55gwfsd/bDJ4Vypr1PLWqUBOs6GdRAEQSG7DYWjffGar0df4uNpy1YaFXhspVKuSrAkFYJM7EW2vghleK1GJUCCNzAMmbbmwjphx/avwdiKFYL6lXQ8bKskpuZMSQSfe18I/l6vSTrJEiHGoE8o1RptPz6jFRlGrHVYqcdLsNuS447U2ptCgWBLLYxuDfS1yfpi3XoMacENJsupSTq0mJEX5k/7YQf3IkkvMG5Cki4FzdSDgzxDilWp8FVoiwkGJUiQ2kHYkc9zhT4XK0stVY26jHE89TRzqkubOgkAHTBuY59gRiOnxymWRzTY6RE6gJ6+xi04H5WhBINv6WI27/rvgjSzTU4bXtAGkn9cxz540qjGwrXkPLUd1o1aZIUqAyAybAxEc4P2xT8QcMWqUcOA4UKSYhoIm3JhqJ+3SYW43VJg6kXffftY2Bti5W40r05r/DqJ9MjsLA3OwuYsOmM6pSjJOIzVGV0acByyJSrKtRKjlTIBtp5qOfqhft8z3BK2nyoEgFAZkGCVH/dEX54V8txOSHRKYbsi3i4YkXJ+fIYvHjboqsVHO4HqkGYINo3xc6U5PcuMkhl445YBjbUHMXHpMwB7MQP84oNWLBWfUQq2HOCRt39+mKKcdaoCzkMAYlJ1AHSxGmInaR73tjXKZtYkH0rdRfVp9MgiLbc/bAOnJBOV2QeIKANJ1G9NpgbDVcqO0NH/ACjALgqqKtMtMAMTABOx62B78jGDOYLM5Yso1EWgwIgDlc4q5Xhro1U6YXQdDcvVNgev3xphNJNNiJq8kw34czAZdZHxjaSY9T2/XXA3JpOTqqfw1QF53GlSOu//ANhjXw5mP4RkXSAPlrM+/wCH6dMSZ+h5daok2qloYcvMAkH5wcC42m18n9HcO94p+8i/Xfcc5xCtSMWuN09NZujeofO5HyMj5YHlsb4TTVzE42ZMr4yr4r68eL2wVytJKtTGzVLH5Yqq2NqjYlyaSYVMZoPecQarY2onEuTSX1rQbe2MY0qCGEGZ7YziKRTiV1bEqP154J8RoIERkyVdBpALsxcNAjUVUDSSb7gGbAYsUOAM6M9MJUUXBVhMRIlPM1K8DbvacLfEwH/+aXYEhotirnWgQOe2GXwnwsZrMrTdKq0blnCqAIBImaZMEiPim+Hrjn7O8rXRBRVqOiSathIMbggkxHbc4RV4yEHpfcOHCSfVc4lTSPci55jEmox1/P3w7cV/Z+EZkoVzWK0y5YKI9MljE3AHNSb/AExW8ReEKeV8gNWKs9MOfT5ikGII+EqSZtcdxuRVaDGOlLdimRLWJgHn8rz8sP8A4KzCB01Q1Sp6VCiTN4qzIIa0MZFhJOAPA+HozGioNR2II0rIG+osWNl79u8YJeKuD1+GeW9MyagaWRSNOkLKsYMg6u0x9AqONToDpxcersdQz4p1ddMg6gJncRIgg7GdW0XjnhEq+EkdnBqtOowoUEqIBBDGSVuIPcdLlm4wlNKbtUCalGtgwYAKqwnlyZMgGYtpNxN9eHcfWsbKSNhUOkggi4OliRfr05Y5emqoOUMGiajJ2ZQ4dwClSEVVRm1bsxZmuI0xp0kXtB9+WFzifBtNVtMgSNlIAMXiSbTJ+eGXivEFoFkanN1BKAFvUDBJaSdj154r8eyehEqKDocfFHp5H5HblywVOtWWfJnqRVsdhSfIb+smRH6tiNsuQS25P0+n+ME6jLyJ/XyxWqNjRGvU7mXYp1K4S/KI7YxTkOS1l3Ann3H1x6v3X63xTqZhoI7GO3eTjVHqV0Wshps1S0SSWI3AYgC/S2KlDiWt4gxOxi/1m+BFOoZAsQb7bm+/zxtWkW29v/GGKKWGG5MY0YgmzfFIA3gRy58/riwK7GfTvb+kbdzBJMHlgTkuJXTWAxPp2mCCLxPcYu5hhU9L0wpI39JIN4O2AnLS7WwEmTqXAbWlPTc76Qt947gG3fGQtSmzC5APIfFeJE85GCNanVcSAtpiZYjeLAAEwec3xFR4XUekFBZSCdMqbQZAvBB5T2HyRzl3DsUcujIsRIhvvMHblJ+uJKuZ1FGm/Pvt/bni/wCFGMZjL1FmrUVNFKfUxRyWAbYemTOrlzjF1fBzLDZh0RArMyrLMI0gANAXUXIAEHtOHak31EUXbApcSqeZTB5r+VrfrpgMcHuJZQU6joZBQwwkEXVSRqAAMTG3LAbi2UehVKMD2kbiAR9iLcsOg0sIRODvcqlsas2PE87+2ME3vhtyrGyY2Y40QRjwN8WmVbJu5xvlrnFcnElI4tMprBeYzfvj2NU2x7BJi2jr6+FVpHUoZuUM9RtIm/pZys7Gx6x0xRy+WpUqqKpRFBBdLKGHQnVYTYe4vglxXOZls9l6LQuWrOVAViHmkAGnaAX23kScI3iLiyNXzFJqS1ClZlDg6XOliCSQp3Or3BHTHEUHLLz/AL9zryaR0LxBxqllMrUqUAhdGUOoUwpaIkWPwmBfmOmFjI+OaeaqOudqnLoyGn6JNMhidXpCHSYgSTYE3wpPnFVmbL1s3S1XcEq+0gCdam0xfl9MUcilNn/ihnJYQC2kMSYhgJImd5xojTVnf9i3N3wdFoeIcvRoZYI1J2XJVqNRFqIsNVamZ1E6Svpb4Sbn6K1F2z9alQzFcxqVU+wAECNrXNr77YDeK+EnK5qrSCsEVyEYgwy7rBO/pP2ONOFZvy61J4I0VFafZg3LBqFldMBzblZne/DfhqhlFiisTEkkkEjeZPxd8Q+K8xoWhUM+WKyrU9QUBWkFmk3URcc8W/EGfNGiKiXRTLgCSyGVOkAjbUGPZT1tzOv4pOdD5V1WnqqsyFanoL6/QhYr/LY7ECxZTsIxljFyux7lbBBxyqmuaY1Kh8uoColyfhDjbQyfCwHU7kYIVaRoFCKK06bQZdqamwBKimWBMEwYB5494T4FWrslR1FMU/QQ66tSBgQjCRDI6ypP09Iww/tMyx/dUZfipkssc/SfSedxN+qgc8Ru8lFFbK4ncQrO1Sm7eUda6TcHXE/hF1NyIMC+/PBmitPOUgHJDJcRus2PaDBB9sJeX4krurNqVWW41SLyDqkElTM2uLm5jD7RzHk0qTSSpQqxMFtSkAAhR6uQJHIzfGfiaHQtGGtgYxUrgPM+GH/ARHVmH9lwu8T4FmKRlmBXkwvHY2EHHTcvnEqD0urbggGQCDERYyOfTFbN5unRgVHNwAGKn1dTAEb7j26jGGlxfEQlpcbvxbP9CpUUcnfJsd6hxXfKgTJnlM9o/LHV8pmkrFoUCDADQTsCbRY3/LAvifhOjXfVGhyL6QNLd4tB788b4fyLhLTUVv8AQHQkldHPaFMAahEEER36zG+IqlM4aOI+EqlKfKhqYvOoKQdoIY/3wDzWRqLY/wD2BH1BjG6nxFOpmMr/AEFSTW4PytSNQG8SPcb/AG/LBjKcQrEK1LzoR7gSEFhInaSQDB6nAk0CDIgRz32wY4fm4EGxMjsQTt3Ecu040NxauHBphavxyoKbuAZFxqYsOhuDFjH1xIc8SgqW0NEXiRF1k7MN79cAc/VFJf4SaJ5g6lnrpYEyYH4v8Y1p5zVIWoEhRMSuqOyiAe1h98L5cVlIbcNZbimnMLVplTVpCV1GAQwKkSPTOkkiTv8AIYNcU8VUqqKNEuVf+YTCMJWCALiJP5jHPsnVKhiT8Zgn7n8/ti/kK1QMQocrpuIMR7D537YGpRi2pPsSM82LXCHVagZk8vSRCl1NNr3W1wDYWn/EtZf3lj57kwKkAAN63EhgRBidNjtp5XxRSm6VNYWtJ3Ukxf8ADdTI7GfniSrnFLIdDIUuNJkAgQPRAnlaftbDGs3RMLAPzXCairKqTClmggwobTIje+qwmNOB4EjcY6flOFIVekX9Q1CRBVQSrCOrBg/K2kg73VOMcPy1OoV1FHUsHWGvBHqUxpIO8iPbFU66b09wJ07C0ljGPNg9xPw1VpFh8RU7WEiY1L6pIkEW54BV1jex6YcpJ7Cmmnk0nEtLEAxOm2DTKkWUa398expTNjjGCAsd+4nmadSrRaogXTPlHeqC0S4/pWy3F7jrbk/HOHebxSsnlmnSVhqHpHpIA12tcy0iTB5nc94h8Qilm5FVQygqwEMFYksAWJlTDEMBIGhee1Lg/DmBFauGeilMa0NNkKBtdPSdfRZJ0lrNyi3KoQlTTlLwdSo1KyXkF5nhS0yVS9N6EPVn+HTZqgcNa9lQene3uMNGW8H0qNKtqpaszRy6VwwdmDkMx0qlhvTPI/EOeGHhfCVo1KmTH8qrk/SrQYIZqbaSBsQyG973wMbxRSmiDV8mutBUrOwb0gBXdBMDUfwsRvtY3t1ZPb377kUEtw/48p06+QzIDLKrIkr6XUoQJOzXC/PHK8z4aFOjRqGuD5uoemlqQFNOoaxUBI9QEhTztjXinGFFXRRYmg5LGktRmAJYixMgtADSQbm0Ray/iKhUo0aLLXUUPMi6VD62DXJ0dANvrg4xnCOBbcZPIc4t4mR8olJaiNVGXFEsVYelhTNUkFZOry1AgT7c0ihw3W4Ra1IsxsIqk9zany/t2xI1XLyvrrtpG/loDsRcmqffbljpP7NeEZbymq0mZi5iozRrBiRTESIAM99V52EclSjdFW5khu8N5eomXXzyDUO5giY2Jkm8Dfnc2nC7+1LPOuTNOkw9cK4IlioYTF+97GzcsOyISACdhuedv9vzxxfxbxCpmM24sioqzqqBBrajTDgauUrG9r/1HGelG7uOqPAHp+kTUy7GnHqeHDf06lJOmZIIBEGAOeHjxrUp0eGZZlGoFwqMPhGshgSDfToU26wML3hvglRq4Vv5ZDAlai1EcH0lQyk3uOcgkHpg5+0TLpT4b5YDhaFRaas1yxILSJiVkBT/AM0bYbh1IoCN1FsW+KHMIqVVLg1JhacjZVmSpgXYW9xaML7VszUcLUqVYFyPMnl0kgHbfGK/GWdEpMEZUnTIYRqIJ2YTMDfFrh/xWMAblAGiTyDi/seeGqKgr2yBKWphrN1B5Iqa9TVKyLcLf8JLLHxr6bjkR1xuctUy7VKav5bgkByssRrJUNAgr6j9MU8yQDeCrsgZU5NMpUST8JuRPLUhuJwS8cPVGa00tzRQsdH4WBEWBLX1XjoMLtnT5/QT2uWsz4lRQBmAuoSr6dR1W5KVuDb64qUaNLMH+HNNSAQpvvyiRBn3wK47XpIQ2p9alDTUEgQxBggibD2xvmK4peYKdKpJPxKDoBMGdRMfFJt7WwmPCwSvBWbBkk3k2r8CqEyqyO8A/wDSTINsDKvCqq/hP6/I4P0XqIh1U21oRqpwQSNyNQvPOQYNt98XalJcwmvLOEfSQUdAXkT6Q59QM8jPy2xOY6T6njz/AN92E8iO6FSjUdJW4YiLX+RGNwKwk/xBA3JKi/cxb2xu+UzSyIadtmn8sD81w+svxLpJ6rB+4nGpVIPZoHWkWMrmmnSarS2xkMAZ2I5GeeNuKLTCANAf4gY0zE2tvJGK2TUoxkaSBuBeOsze0/oYsigtdnAaRbywwClPUNTQLMNIIt12tiWWq/YKOUD/AN4JuCYAtcwLCBvHLDXkuDZaox8uofpTmOpG/wBsKRzJQyqwO2+wkH5csbtSemWVWkVACDqiFVgx5xIIj64dUg5Lpdi4u26G7RSp1KiaWrlD+MBUWpYhhoAJYL354g45xN6q+TUcnUF1IgUAQQQRP4pH52wu5TOVP5dTUxDa4YyJJ+IEneCSGBvyxirmTTqFSzxYiYaxE3B/Vu+AjTUd1drv/wALnK4/0suK6KaFQTADq6i585qj6okQVZ+UyR3wl8Y4EVnRUDmxKT6lDXXVPPTH0OM+Hs2wziypAYgdLdY9pw7+JKKNT812dAFeSBIJaEURBJ02I9zjJKrOjV09n7sy2lOJyurk3QAsCFOxsR9RjQNhwzaeW6UKoDUmQMzTqCi+lpE8ouO+F3iXC2pn0zUQzpYX+sdsbKdbViQqUStSYY9jFSgViRb7fXHsaUxTR2lfDOTptTpVw2YeqzaGqAEKUXUV1CLEGwA5XuBjbhfDQtTiWSUFVZQyAyYFWlEifwqwj3HXFiqTUyeUzNRihomnVb0ybKVdY3EyRbnHKSAuf/aHRQny0ZqjKvxAAA81aT+EbdZ6b8hKcsLP23Oo9McBfjOZBpGkGU5hMtoapdVVT6XHmbISyHuNzNpR/HeQJpUtAeoEEGqfXrBEmozSSFX0Ks7yYtGI8vmEzWVqUqPodPXD1J8xnLuwJJ9TAIdJPMknrgFk/FWYoqVR5VraHXUkbQF2A7bY0U4Sjtuhc5J79yTiOXpUAtMpTqxTRp9aE6l1bKRJhuvTpioz0w0ClTBudmflz1sQd9uxxNV8VVnfXUpZdmt6moKT6YgTMwAAPbGh44Tdsvlev8mOtpDSPqMOSl3+4ptBnwnwyrmqgZEpoiPZhRpguwvpkgmIF+xPTHYOBcJpZdCKAA8xtRgWloBI6C8fbAfwNXpVKSPRXSp/hKon0lVlt+Rgd9uZw05eluVtB266ijT9dUe/bHOqSlOTvj0NUYqKAfiDxCuVH7wTKijVFNZgGoKlNSu1ySR7aWxxyhnnFTzCV1atUwHUEsWgagbTvhh/ajmGqRlVV/4Vao6yt6nmsGhSD+HUQQR+WFevwvNogY5esFESdBPI/b/GNkKaUfmIm22dA8D1AtdTTpjyKu4B/wDT1QGJSOavIK/KfhxN+0XjNOir069PzleqjUlI9K6aaatTXF5YDnvjP7KOGfwTVdQxK6ri8mCpiTymDH5yQX7VkNXMqqNFZaapoJAFRSzbEmNQafSdwbbYVFRlUaYy7UcC9U4jTdD5WSpUidqgYEjupKjuLnGuUzC04VkJUWIn1c50kGJB62kYE8Oy5uASzDdFDzTvBLDTG8Cx3IxLmDpAkMB3BFoJABPyw7lKPSvz+RMpt5Yx063lutwVb+WxHpbU1geiswE80cA/hIYt+1Hh71KmWdfSHywVhKlvSZgDUJPrG3+MKvCcylRlp1CdPmKyHfy26x/Q0AN0s3K/Qv2mZfXlstBbVplGUE+oIsXAI0kEnuQI2OF/BUQa6oNiqi/vGSQIC+hYUFQQSpXUAoJ/Cy7HlgJ/+YZxTTWhDsw0hYZdNlLE9Te3TDz4Uy60aAVQwZCheVManGlipIupZVPadsJ2eWnls+5Vm1GsZXTpVVc6oDauhHLAUaqdScN7ZX5Kknvc6Fw7iFPOUhsmZpoJWf5gUcjzB+xOFvNZeG/ectqDvJqU3BIMQSJEgfI8rTgdxDKVNRCpUcC6mdQOoSNugOPZfhyVv4VRAskMTI1iARFzqCm5MWnEjSXkOUr9hjy3GlryqgioB6kYw4tYEEXHQjt7Y3zXD2qACoogbEb/AG3xX4zwYJlqLUNYZSVILnUQRIABMsRBsJsTywy18mRGrS6sJGwPLkeY2xy+Kpqi9VPb7FaG1k5pxPhzUaoMz8Wk9oNsAzTZLrt+tuhx1XOIqi8aTYbD5e+A78GoT8G/LUY+k40UP5DHUv2ZnSlfpE+jmhWJR/jawcWeYsGGzCQL79+WJclQqUXanVinqVoqEEqPQSADHUAdr2wfznh+i6+lAhF1ZSQfc237ffClxnNEkAMWK+knmyySNXLp9Bjp0KqqKyx8w2msyNsxlKpHmKbR6ob4QIuCIBEnlt98WqS+flxR1S8zTnfUP/bLH8LXAvZgvInE/hGvSqzl31KXD6XUiFGlGbUCNv4Qgj+o9bEvD3gph6syxUahCAwbm0kHfsO98HKoovq7Fxg3lC5wtKpqL5UGooLBTaAL72A3OOmGtVCamZSAhZwquTuT6BJtYiL7fLCrm+GPRzj1ZKK5LBZg8omCbEk2MGxt1d9JWnJX1JSmBubExtzJ++Ob/ISvKNkXGLV0K3i3K+dT1U1UuqCG+gZI5SDN+Ywl0OJvSASTaSA4jtYyLRjoPFMx6UcINYSH1GAPMXUaRP8AyqJvBjCbxigPLaVamrXUN6hJPIxIaBB5wOlxr4SK5ajJAzRKmdpVU1OilR+ED1Ak9uWPYHZceVRpsjga3cNqEj02EHTPy9sewTpZ6W7fNi723OveIeLI4bKBgXZW1WMKqgSAZHrggxO5FtsITeH1KN8QKepw6kkKqAiVMepiWAj+kgycNv8ACNbzDUUMFA0KGVWaJu/P4nvA+I8wIqMs+aoKqrSZ1AebLamkjUdALtEidrYzwqaF0m2cL7o5RmMyQxFNiFm0GP8Azz+vfEQq46vleHUUBU00LASCiAALf1E6oIurbD4SOeIs7lstUsaeoKbAMRJi5hYnlz3JEbDGj/2K/wAInkyOXrXtHPBrgfCKtWohenUWkTJfTAIE2WQAb9Jw8UcnSpg6Ep0xN2VfeQGMt2sYEC2LTJA0mbg7sbAsRqJJNgB+dsSXFXxFBqhbLY88D4YmXorTRVUE3CiJJ9t4Fp6DG3EeN06NHM1jI8gmmJb4mKKV9Jt8TAAxjPAMwKqIQQW8pRAOxvqJItcgfTHNf2r5SuKlV0qFstqpl0EkCpp0aojSfhjebHtOajFTlljJtxWBX4pxF61U1FkCAAet9RJgwZJkz29sQ5PP1KLh0qFYaQJMStxImCJn74Cpmis2MHnHPGtXPkyFsMb+V27GXU9z6L8G5unVoebSXTJ+ECANO6R0BkjsRjlX7TKSvnqyhofdQfUrDSNjEq06t7TG0zjpf7PskaWVFM76i4JA5qvIR1P625l42rOa9bNUXV6LlSVJuLqpW20VEEwRMjlOM3D2U3Y0VNkUvC3FEC5h9DCvUFQrUWoUCwjOTpDS3qgQR88efxLmII85iJAOoK/MGxYEwJ+5xZ4b4gpDJHKtQIDKQSjAEapNtQYzeL8vbA6rSyQ/+X8mpdf+HDHpcm2u/wAwLu2GW+EcWqVsxSo+dp1NGrQh0iCTYKJuB9cdQ4/lQtHLooGlICgTYKALdgPsccp4VVylCslVEzBdTK66lPTJteEnmcdd4tVFXLUaqfA0FTbZg0W9umMXHfB07W/IUfhd9ypQ9dJkm+m1iIO4N4nHMv2h5eHpZgW1qB3lbie8H7Y6VkHBYDvH1thT8WZdquWq0/LYaGNQFitoloAmT6SwEdvYY/46emovp9f3YGeUBstWpt5bV2nSqkBVnUloVmAsbc537YjyOVC13elUSCxIRjBChiYDEAfCPcwcUPDfEFFCtScXaPL5ENqEX2AmCZ5A4kbLulzpWCPVrWxImbNq+fW1sdqzTaBbwjoGazVKoiLWWEZgfXTL3USxKwYtNxtJvhN4nxKpTrLWVg9BKp+FpIDE6ZBFvTtNptjbj+fd1pVJpFKZiromztbWTzUheVgdQvinkXoo5KpUKVEh6Xxo3bVOoCxM3IPtdVOnZdX09+g2c74QzjjTkMQnn0SBDIlrbh1PMW+2LmS4j+8KWpALBghgC26m14I/LCdleIUcpELmAjtqAJSV5SJQgsFidpttOGfNcLpVfLqUanl0iSS6EqSG0hlYBgS0i0SBeQZxmnw0YfDi/f8AQMb9glVy5G82FoFj+u+BeZ4BSqEBlg/1A6WEXseu+DFMhUUhajBIRwWBcGI1HYHmLRytjBzuoQgG0RcOR10kT3tI3xkWuHU5fQJxi9yXhfCkp0HpbhwwZyF1tqBEEgC8TynEbcZQMU/9xFBqSRK+lbheQhmOwuTiFeEtXPmEGVgzyHQiLAidxBxD4ijI5ZqiANWqVFMkAzpOo6juVCodzu2NNGpzJWd8kTssLBPkOE1KmYOZrsVU+mjSP01ERY2kDe564L5hpUmf5jgfIcvy+mKXBqNTMOmarSioAKVMFgGJgmqyne/wg7C+LGczKlpUqdOqBc3BMwRzvHywji4Sk1bt/hdsXAPFa1Oq1UaWAEiQdJF9w1haAb4Wc5k6jUHpqdStU9BcRAUyVB5MSPbuObBkKL0dRqVXekwsG/mI8CQLG173ty2nEI4bK1BqI82pNPSq6BAbVfefhFxy746FGpGmmm8IQ85E/MZNjlfLIh6NVhHuRI+849gj+6shq0qjSzvqFTuN1M845dvbHsaI11G/jcBjZUpiQgAmTHpjfl3sI57nbGtSRJF5E2FuYmQDHMRB/CeZOJy8OtKlTMiCxNPTqg7KeUEHUD17nEDFqTMg9PlLr9XrAZhqVTDTMg32mw5YxJeDYSnLTT1rEBtJtyK3MX7Adge0QNXRi4qPpKhVmDuRp9Un0kgKb9tpAxcr0XCHQ0B1YjT8BJNhq7iBv/jFY8NnT5ey7oTLEwSeXx7TO8Dtgk0kVlmMu1PzRcmnFjpLElVExaIAm5sI3xvkaaTqYiXJ9CzKyHlVMgH4tRkX5bYgovLgIVhw5YMIYaWAZSpAIYkwR0gYk0aW1GpqJB1R8QIQgMOaothCxc97277EXk9Q4os6qEpo9IidQJLElrRPKTMziavXaoirUqeUqkn0rrLzpEG9oFpi87ddvDnDgtMu12ciTpiAJKgjtN+pk88WuK0VIkf/AMzAIvC32N5In6YGai3gvNsgjMcPy7U6ilmhhBOm4J2IJMTMRbrgPl/C+WU6/W4AmHfTe5iyg8vqdouTfkwRBIs02J0/De3KYI9sSNSMsWWIJnYkRtbaTJI23G04OMpRVkynFPsOng7i4/d1FUgOWZZEkHT3P+kjff3xxbjGQr06frUqBN4lb1NRDN+E64+2H2tkWNLUW0lMxCkMLK9MFiQZvqpD5E4hoI8aQ5OkjnYyLTfYX6xE2jA06jpuyJOCkcxViFDkEA2kg6ZjYHacY/eBO4GOr5hJFnBWB8TSoO1tR/q+lxzAxTzesQbm9jAJgyJB6bTHRb40Kvft/v6FOj6nMauajY737c/18sdppZY0uHZZSWYoWExEgkkLExa/0GFuvmmU3gtG7KGbbY2kDt/nBzLcUNXLpSazISVMWIMwsdlKR1jGfi5OdOyRcYJJnsrmwvqMrsbgmNu2LGdQeaw0yp6HoT/Yrf8ARA56qdS06hHltpMrqG3VttMxJmLb4m8ScSpUSiVlYNoB0aTtdYntAPyGOdToSWyy/f3BvjJz+rlqeXzXlOrFVeDeNSG4NoM6Y5i+C/HsiKVfQo9FmQyTA537EEb9MY41kRXpCvSo+W06qcETUQDbSD8cydpIjAbM57VDMxJ0KPYAQFHbHczNqXpn5gt2i0MnBs8rsadcalqKyBm2BMRqHNC0e24i5xXokZaqyetKNSxggskEiJEEaWkEWgiL2x7h/heo4lq1JFsYDa29QDfCO0c+eGNuAo9PTVqPUB5qoUzEEiS0SAJ/4Z5klU5wi7XGQjJrYV6XDqgqVaGZp1atIwVrU1Llejq0EFSJBF+1xeelxEcObQ1OoyN+E1FZSLepYpi+x3G4nBKt4YIgUqzlpOjUNIA7sDvteBf6gRSBrU6y1mLhG06mYuaTCRrJO1MwASOx2BOLUo1VZ5Xcppx+Y4V4zFNHpvNOCVcHS4kfCTpaRFoZTHTFilmly9RCQWDEhi1yoOkrpVVhr6hIiZ57Y55wTi75KqadTV5RPqXmp5MPl9QcPjmnUpiIdGEwDa/NTvvPcc74wVVOg1HeL2LjLUroI5/N03Q0XU+Wwj+G5T0gLPwiZsdjH1OAmXyNNYfMPVqUEJdRVY6VBI0zMFgLC9iRMY3/AHR0EI3mIfTDASDuJI6HGcxlqzq2tqNQeUqPTcEHTqYa6bg/ESpMFeRiMFTk5LD9/wB9y3d7l9fNzdTUKy/u4cGFIsog3PORz2uegwica8QumZzBVZoVCVCSVAAESLSGNyffE+by5yKeWpdda6pMtBAMgwIAI3kEekERyH5OpVzFRaTqjE2FRWEgbgDeY6G8E4206aV3hx95FzlLbuG8nxVKlBS7FBV1KiNLBTTK/jjoRv15xBnyOZamGqM4qeWp+EtdehtpDTz5zykYtNw9ailKiKQLRBBkRqJI5nTM+/yE5jJ+Vlqhpr5YeuKZAsSgRlPqYxMsCPljN0Tbgvf5BymCc/nsxUdrU9JMoCVWRyIDHeOw549gNXQ0j6wZI3OoMDJBnYiY2749joKmksJfT9ij/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4" descr="data:image/jpeg;base64,/9j/4AAQSkZJRgABAQAAAQABAAD/2wCEAAkGBxQTEhUUEhQWFhUXFh0bGBcYFxwaGBogHBgYHR0XGxgfHCggHxonHBwZITEjJSkrLi4uGR8zODMsNygtLisBCgoKDg0OGxAQGzUkICQsLy80LS8sLCwsLC0sLCwsLCwsNCwsLC8sLCwsLCwsLCwsLCwsLCwsLCwsLCwsLCwsLP/AABEIAMABBwMBIgACEQEDEQH/xAAcAAACAgMBAQAAAAAAAAAAAAAFBgMEAQIHAAj/xABAEAACAQIEBAQEAwcCBQQDAAABAhEDIQAEEjEFQVFhBhMicTKBkaFCsfAHFCMzUsHRYuFygpLC8TRDVLIVFlP/xAAZAQACAwEAAAAAAAAAAAAAAAACAwABBAX/xAAtEQACAQMCBQIGAwEBAAAAAAAAAQIDESESMQQTIkFRYfAycZGxweEFgaHRFP/aAAwDAQACEQMRAD8A66MZxjHsGCZxnHsexCGRjOMYziEM4zjXGcQhnHhj2M4oh7GcYxnELPY9j2PYhD2M49j0YhDOIMznadOPMqIk7amCz7ScLfjjximTU01vXZQVEelZJGo/Q29scd4hxarXqeZWqF2/1bRJMQLBbmwtc4iQLnY+h8nnadUaqVRKg6owYfUHFjHB/D+ZekddItTLFhIJBUQpj/UJEXx2fgPEhXpBvxA6X/4hE/Wx+eF6k3YNXsEcexXq52mvxVEF4uw36YhqcZoDeqnyM/lg7Mq6L2PE4UM/4sYkikAF5MRLe8TA54D5nilWoId2YdJtg1SbAdVDhmPEVJWCiWEwzDYd+/ywVoVldQyEMDzGOYa8WcnnnpmUYrPTn8sG6XgBVTpOMOwAJJgDcnHOnz9RmDF2LLsSTI9sWs3xmpUQI7W9gJ98DymFzUMVXxJSGysfoP74v5HOrVTUtuRHMHCAKoxPSrMt1JB6gxguUDzWPVVwASbAbnFTL5+m+zAX2Jg/TCtUztRhDOxHQkxiEHF6AXK43nP0wY1j+312x7Clrx7E0k1DpjIOMYyMKHGcZjHhjOIWejGYx7GRiiHsexnGYxCGMexmMYZgBJMAbk7YhDONK9dUGp2CjqxAH1OBWd8T5amP5gc9E9U/Pb7459xvjtTMOSxISfSk2X/J74ONNsCVRI6fmeI0kTW1RQvIgzPtG/ywu57xqoMUknu1voB/n5YRDWkYj83DY0l3FyqPsPaeOetEHrDx/wBpwI8YftKFOjoyw05hjEtpOhYPqH+rYCRG55YWK2bCKWYwAJOOe53NFmZmMsSb/wCO18VKEUDzJFjiXFnqsWqMzublmJJPuTjFHNk6REyQN++BRmQMXck4DrIG4+VwJwuTxgFXuPr1tBqm0ppDQbGAL/IW/wCUYKZXiBpAIjNFR/Vcj8LETHuB9sK/DqNRmNasdOukfSPhLh1G09L9yTgnQYKo1AxOreYltR+h27Y5jeiV08m/4lZ9w/rxkPinRqgxBkEEg+w2/XTG4fHXo1o1VdGOdNwZZ142DYq68ZD4aLLOrGdWKwqY95mIQtasba8UvOxg5jEIXdeMmrga2Yxqa+IQLJmcTLXBwD/eSMbDN9MC0WGzVx7Alc3OM4hB7/8A2bKzHnr94+sRjJ8TZQT/AB0t7/a1/ljjrscYDnY/XCbDdR2JPFeUJjzh9GH/AG4v5Ti9Cp8FVG7ahP0N8cLrPH63xslfaf1+rYvRgnMPoDHsci4H4ozFEAI8qPwONS/K8j5EYYV/aI0f+nWbfjMd7aevfAWD1D7ONalQKJYgDqTA+uObZzx9mGkItNB2BLfUmPtheznFKlYzUdmP+ozHtyHywSh5KdTwdN4l4vy9OQh81ui/D822j2nCJxjjtXMNLm3JRZR8v7nAZK3XGajnfDIpJ4Fybe5K9bliE1MQF8Y1YagGyx5mPeZivqxXz2a8tGboLdzyGIUCPFudMrTBtEnuTt9In54Al7AdP19cRVapdizGSTOMjGacrlmUO/6+WCnhxAcwGa4pqzkddCEx9b4GrbDF4UojczLh1MdCpF+Y3n5YTVlaLYynG8kX6ObJfTpknLiobTcO0j2vt/nBRARUCtuTy6W589/tipksuy5qSpkUGAbSSoIdm0nkDA5m8d4xdzNPVVUgkwrKT/yAg9rxbHPm1f8Ao2KP3AXhutpeuCTpp8jewJEflhtzVRFf0TFT1AdLbe3pP6OE5KP8XNimYDhvYFKg1gHn1HZhhg8PZ0VQwMfwnKqeZBJ0j6EjDpSlCXMj9PfqBBJrQy95uMGvgXx7OGgy+j0sDF4MiLe0GcYy2Y1prX5jmMdOFeMop+TJKDjJx8BLz8YOYxQ83GpqYaBcvGvjU18VC+NdWLKuWzWxqauK2rGwOKIT68ba8VtePasQss68exAGxnEID0qwQDz26YsMt5H63xSr0SNNoMkXvE3Hyti55sHsf/H17Yyt+Bq9TSL7fMfLGlRQfleP8YsOAf79vniOlBa5vtH9/e4xamRokotBHf8A3xdprqFj+umKC04ie/t7HpilxXi/7uvVzOkfkxPSfrgZPwEsbl7iGdp0RqqMBy7k9hjOWrB1DoZVuY/L3xzfM5x6jF3YljzJv7DoO2OjcJkotMCJRdTR8RABMzG8n/a2EVeJdOz7DI0tRO4mYxsjEWNxjAUiDyIB67jbGaqz+v1fGiFRSimtmKcWmR1ki/L8sQGpibNNAv8A+dsDy+NEHdCZ4ZZNTC7x3O630DZJJ94/t/fBPMZmAYu0WABJ+gwq/C51A78xci/I4qpJbEir5IlFzjftjKLz64wxvjM3kM2aTAw6+GF8sJcGSy9RIMke/wAW3TC1wvJ+YT27T/jDnTXUVCgBJ1BQLhpBEdJMz7xjJxE420j6C7l6lXAqsuqwpsWvBJgEjps5M9zjXLOTIMGIvcA2Aj2jGP3QvUVouVMfJP8AY/bE/DcshUkWUr6FvAACKbf08+0jrjGsrBryCxkxTDBSCxLsTPN3A099gZ6DFXwqfLepP4nIAOx0wQfnJ/6cXaCTWZWsq1bT0ZAZHzn74VU4gyVCTsuoBT2LHbrP540wXMi4+giclBpjP47QeoqLLVtBkQyb9Re0dsUuAudLW3Mj6CfyP0wS4hSD5Z7GSNcewBj6jAbhmbOpAx+KI+5+W/3wVJ3puPhlVMTUvJ7ivEtLwgAjef7Yrji5jYTiDjQ/isRzP9hihNhjo030ow1H1MY6WfUgTblixqwthyJ74ky1eAfcEYLVJFXQxaseD4EVeKGbAfPFzLZkELMSfp88FrXcvfYuzjGrGs4wTgiEmrHsQhsexZRez2W1oYMNFj7R+vr3xRWZKtYjke32m4xfy1XUkcx/bb641P8AEBgepYkdY6fKbY5UJtYZslFPKBaVwGCn5mBtvHtviyV9JneNxbaY54GVwVedJg/aNx/t7b4t+YDbky/LYWHaI+uNT7NCUzxzaaCx/CNR9om9/v8AXCJnc6arl2+Q6DkMGOO5lkUodzb5f4wutgZ74Dp5V2T5KiXcACbi3uQMdYyWWYExM6d+e179QOXbHPvB+U11C0/BFvef7A4fM74go0GcL6qqGQp2+Z5iQdpxzOLcpTUYm2laK1Mn4zV0MPSqsQJAM7Kpty3Jj74p1nEwee088C6vE2dpdkLAzHUW9UAz0HP+2CmTq0mVUY6VJmY2JuAJmATIki3TpVGs6Ts9veRc0p5RS4lmxMbhY1QbjVZR7k/Ye2BPHaxouKXNgCG2ENF5ve+GfiXAFWm4pMIZVJjeQVMlhsLDfqD2K/4ryrVEpuQZXUsW1RIiY2No740w4yWqyeGLlQVrvc3pOHSo0Rpb0n8oi9xPvGJMtlxXoslWSwYgk3YWkMDHf7YHUGAoqDIO0xcSem8GPnbFrI1YrgTEafmY5dREj67c0VE8tbhK2wBz1BqJ0vtHpPIg8/8AblilTaTh14/wjzaZK+p1aUA5ghZQ97FgfcYSWEGNvfGujV1x9RFSGl2GXw/VVKT1DfS6lt9jYdjefvOG/hmVO4ggXPsGEfK52wmcBk5bMICJjVykwDNt4AB/6vbD74eZtCMZk01Jm1yvSev6OMfFYkzTQV7EcE6vLJ9BJX/pPPpBM+/PFYsQgOo6Q0Qp5mViDyJA/wCkdsH+JCBe4KoG5EDQ5YwBz1XwvcTy9RBBBLipsAYIUeYsDrpGm3f2FRh2TGSwVs5WirRjZmOojayNpB+Zn54VaVMO5YbE1BHO+qB73H1ww8ZzirSpVFuZUjeLi/fYffClwszUVf6iR7d/lv8ALGnh10t/19zNXl1JDv4erGpQSbnSVv3EfkcLGQb1UuzX7ct/l9sG+BlguYgQV9SjuysTY9xHywLzfKqllZj8iQGn6E+0HBUWlOS8lVL6YvwQcSqaqjH/AFH7WxSXliXMPueuIKZxujhWMcsyJme+NqWIFa+NlffBXBJSdvbFpa1oH6jA4PfExqfliPJE7FyhnmHcdD/bBZXlQev6/wAYW1qYky+ZM78rYl7bBRfkOl8ZxR8+dsew1O4LYS4bWBYOGkMIN+e1/wBDli3UcI4gxG/t/mMJ+RzjIRBtzHLBDM8R1zPWx/sftjBOg9foaY1VYNcQoq0lYO2qD9x9PlbrgXmHgyLiPad/obYo/vTA7+2K2YzHOeU4ZCm49wJVE9gbx3Na6pPIQP8AP3/LAyCTYY3ILHF2hQAHVvy2thbZoT0oO8LoLQpldba6pWSIUqoFyPiggnnGC3EfB9dlYUVaox0hHCAAxq1KxBKqbAyYBPO+FWnba55gwfsd/bDJ4Vypr1PLWqUBOs6GdRAEQSG7DYWjffGar0df4uNpy1YaFXhspVKuSrAkFYJM7EW2vghleK1GJUCCNzAMmbbmwjphx/avwdiKFYL6lXQ8bKskpuZMSQSfe18I/l6vSTrJEiHGoE8o1RptPz6jFRlGrHVYqcdLsNuS447U2ptCgWBLLYxuDfS1yfpi3XoMacENJsupSTq0mJEX5k/7YQf3IkkvMG5Cki4FzdSDgzxDilWp8FVoiwkGJUiQ2kHYkc9zhT4XK0stVY26jHE89TRzqkubOgkAHTBuY59gRiOnxymWRzTY6RE6gJ6+xi04H5WhBINv6WI27/rvgjSzTU4bXtAGkn9cxz540qjGwrXkPLUd1o1aZIUqAyAybAxEc4P2xT8QcMWqUcOA4UKSYhoIm3JhqJ+3SYW43VJg6kXffftY2Bti5W40r05r/DqJ9MjsLA3OwuYsOmM6pSjJOIzVGV0acByyJSrKtRKjlTIBtp5qOfqhft8z3BK2nyoEgFAZkGCVH/dEX54V8txOSHRKYbsi3i4YkXJ+fIYvHjboqsVHO4HqkGYINo3xc6U5PcuMkhl445YBjbUHMXHpMwB7MQP84oNWLBWfUQq2HOCRt39+mKKcdaoCzkMAYlJ1AHSxGmInaR73tjXKZtYkH0rdRfVp9MgiLbc/bAOnJBOV2QeIKANJ1G9NpgbDVcqO0NH/ACjALgqqKtMtMAMTABOx62B78jGDOYLM5Yso1EWgwIgDlc4q5Xhro1U6YXQdDcvVNgev3xphNJNNiJq8kw34czAZdZHxjaSY9T2/XXA3JpOTqqfw1QF53GlSOu//ANhjXw5mP4RkXSAPlrM+/wCH6dMSZ+h5daok2qloYcvMAkH5wcC42m18n9HcO94p+8i/Xfcc5xCtSMWuN09NZujeofO5HyMj5YHlsb4TTVzE42ZMr4yr4r68eL2wVytJKtTGzVLH5Yqq2NqjYlyaSYVMZoPecQarY2onEuTSX1rQbe2MY0qCGEGZ7YziKRTiV1bEqP154J8RoIERkyVdBpALsxcNAjUVUDSSb7gGbAYsUOAM6M9MJUUXBVhMRIlPM1K8DbvacLfEwH/+aXYEhotirnWgQOe2GXwnwsZrMrTdKq0blnCqAIBImaZMEiPim+Hrjn7O8rXRBRVqOiSathIMbggkxHbc4RV4yEHpfcOHCSfVc4lTSPci55jEmox1/P3w7cV/Z+EZkoVzWK0y5YKI9MljE3AHNSb/AExW8ReEKeV8gNWKs9MOfT5ikGII+EqSZtcdxuRVaDGOlLdimRLWJgHn8rz8sP8A4KzCB01Q1Sp6VCiTN4qzIIa0MZFhJOAPA+HozGioNR2II0rIG+osWNl79u8YJeKuD1+GeW9MyagaWRSNOkLKsYMg6u0x9AqONToDpxcersdQz4p1ddMg6gJncRIgg7GdW0XjnhEq+EkdnBqtOowoUEqIBBDGSVuIPcdLlm4wlNKbtUCalGtgwYAKqwnlyZMgGYtpNxN9eHcfWsbKSNhUOkggi4OliRfr05Y5emqoOUMGiajJ2ZQ4dwClSEVVRm1bsxZmuI0xp0kXtB9+WFzifBtNVtMgSNlIAMXiSbTJ+eGXivEFoFkanN1BKAFvUDBJaSdj154r8eyehEqKDocfFHp5H5HblywVOtWWfJnqRVsdhSfIb+smRH6tiNsuQS25P0+n+ME6jLyJ/XyxWqNjRGvU7mXYp1K4S/KI7YxTkOS1l3Ann3H1x6v3X63xTqZhoI7GO3eTjVHqV0Wshps1S0SSWI3AYgC/S2KlDiWt4gxOxi/1m+BFOoZAsQb7bm+/zxtWkW29v/GGKKWGG5MY0YgmzfFIA3gRy58/riwK7GfTvb+kbdzBJMHlgTkuJXTWAxPp2mCCLxPcYu5hhU9L0wpI39JIN4O2AnLS7WwEmTqXAbWlPTc76Qt947gG3fGQtSmzC5APIfFeJE85GCNanVcSAtpiZYjeLAAEwec3xFR4XUekFBZSCdMqbQZAvBB5T2HyRzl3DsUcujIsRIhvvMHblJ+uJKuZ1FGm/Pvt/bni/wCFGMZjL1FmrUVNFKfUxRyWAbYemTOrlzjF1fBzLDZh0RArMyrLMI0gANAXUXIAEHtOHak31EUXbApcSqeZTB5r+VrfrpgMcHuJZQU6joZBQwwkEXVSRqAAMTG3LAbi2UehVKMD2kbiAR9iLcsOg0sIRODvcqlsas2PE87+2ME3vhtyrGyY2Y40QRjwN8WmVbJu5xvlrnFcnElI4tMprBeYzfvj2NU2x7BJi2jr6+FVpHUoZuUM9RtIm/pZys7Gx6x0xRy+WpUqqKpRFBBdLKGHQnVYTYe4vglxXOZls9l6LQuWrOVAViHmkAGnaAX23kScI3iLiyNXzFJqS1ClZlDg6XOliCSQp3Or3BHTHEUHLLz/AL9zryaR0LxBxqllMrUqUAhdGUOoUwpaIkWPwmBfmOmFjI+OaeaqOudqnLoyGn6JNMhidXpCHSYgSTYE3wpPnFVmbL1s3S1XcEq+0gCdam0xfl9MUcilNn/ihnJYQC2kMSYhgJImd5xojTVnf9i3N3wdFoeIcvRoZYI1J2XJVqNRFqIsNVamZ1E6Svpb4Sbn6K1F2z9alQzFcxqVU+wAECNrXNr77YDeK+EnK5qrSCsEVyEYgwy7rBO/pP2ONOFZvy61J4I0VFafZg3LBqFldMBzblZne/DfhqhlFiisTEkkkEjeZPxd8Q+K8xoWhUM+WKyrU9QUBWkFmk3URcc8W/EGfNGiKiXRTLgCSyGVOkAjbUGPZT1tzOv4pOdD5V1WnqqsyFanoL6/QhYr/LY7ECxZTsIxljFyux7lbBBxyqmuaY1Kh8uoColyfhDjbQyfCwHU7kYIVaRoFCKK06bQZdqamwBKimWBMEwYB5494T4FWrslR1FMU/QQ66tSBgQjCRDI6ypP09Iww/tMyx/dUZfipkssc/SfSedxN+qgc8Ru8lFFbK4ncQrO1Sm7eUda6TcHXE/hF1NyIMC+/PBmitPOUgHJDJcRus2PaDBB9sJeX4krurNqVWW41SLyDqkElTM2uLm5jD7RzHk0qTSSpQqxMFtSkAAhR6uQJHIzfGfiaHQtGGtgYxUrgPM+GH/ARHVmH9lwu8T4FmKRlmBXkwvHY2EHHTcvnEqD0urbggGQCDERYyOfTFbN5unRgVHNwAGKn1dTAEb7j26jGGlxfEQlpcbvxbP9CpUUcnfJsd6hxXfKgTJnlM9o/LHV8pmkrFoUCDADQTsCbRY3/LAvifhOjXfVGhyL6QNLd4tB788b4fyLhLTUVv8AQHQkldHPaFMAahEEER36zG+IqlM4aOI+EqlKfKhqYvOoKQdoIY/3wDzWRqLY/wD2BH1BjG6nxFOpmMr/AEFSTW4PytSNQG8SPcb/AG/LBjKcQrEK1LzoR7gSEFhInaSQDB6nAk0CDIgRz32wY4fm4EGxMjsQTt3Ecu040NxauHBphavxyoKbuAZFxqYsOhuDFjH1xIc8SgqW0NEXiRF1k7MN79cAc/VFJf4SaJ5g6lnrpYEyYH4v8Y1p5zVIWoEhRMSuqOyiAe1h98L5cVlIbcNZbimnMLVplTVpCV1GAQwKkSPTOkkiTv8AIYNcU8VUqqKNEuVf+YTCMJWCALiJP5jHPsnVKhiT8Zgn7n8/ti/kK1QMQocrpuIMR7D537YGpRi2pPsSM82LXCHVagZk8vSRCl1NNr3W1wDYWn/EtZf3lj57kwKkAAN63EhgRBidNjtp5XxRSm6VNYWtJ3Ukxf8ADdTI7GfniSrnFLIdDIUuNJkAgQPRAnlaftbDGs3RMLAPzXCairKqTClmggwobTIje+qwmNOB4EjcY6flOFIVekX9Q1CRBVQSrCOrBg/K2kg73VOMcPy1OoV1FHUsHWGvBHqUxpIO8iPbFU66b09wJ07C0ljGPNg9xPw1VpFh8RU7WEiY1L6pIkEW54BV1jex6YcpJ7Cmmnk0nEtLEAxOm2DTKkWUa398expTNjjGCAsd+4nmadSrRaogXTPlHeqC0S4/pWy3F7jrbk/HOHebxSsnlmnSVhqHpHpIA12tcy0iTB5nc94h8Qilm5FVQygqwEMFYksAWJlTDEMBIGhee1Lg/DmBFauGeilMa0NNkKBtdPSdfRZJ0lrNyi3KoQlTTlLwdSo1KyXkF5nhS0yVS9N6EPVn+HTZqgcNa9lQene3uMNGW8H0qNKtqpaszRy6VwwdmDkMx0qlhvTPI/EOeGHhfCVo1KmTH8qrk/SrQYIZqbaSBsQyG973wMbxRSmiDV8mutBUrOwb0gBXdBMDUfwsRvtY3t1ZPb377kUEtw/48p06+QzIDLKrIkr6XUoQJOzXC/PHK8z4aFOjRqGuD5uoemlqQFNOoaxUBI9QEhTztjXinGFFXRRYmg5LGktRmAJYixMgtADSQbm0Ray/iKhUo0aLLXUUPMi6VD62DXJ0dANvrg4xnCOBbcZPIc4t4mR8olJaiNVGXFEsVYelhTNUkFZOry1AgT7c0ihw3W4Ra1IsxsIqk9zany/t2xI1XLyvrrtpG/loDsRcmqffbljpP7NeEZbymq0mZi5iozRrBiRTESIAM99V52EclSjdFW5khu8N5eomXXzyDUO5giY2Jkm8Dfnc2nC7+1LPOuTNOkw9cK4IlioYTF+97GzcsOyISACdhuedv9vzxxfxbxCpmM24sioqzqqBBrajTDgauUrG9r/1HGelG7uOqPAHp+kTUy7GnHqeHDf06lJOmZIIBEGAOeHjxrUp0eGZZlGoFwqMPhGshgSDfToU26wML3hvglRq4Vv5ZDAlai1EcH0lQyk3uOcgkHpg5+0TLpT4b5YDhaFRaas1yxILSJiVkBT/AM0bYbh1IoCN1FsW+KHMIqVVLg1JhacjZVmSpgXYW9xaML7VszUcLUqVYFyPMnl0kgHbfGK/GWdEpMEZUnTIYRqIJ2YTMDfFrh/xWMAblAGiTyDi/seeGqKgr2yBKWphrN1B5Iqa9TVKyLcLf8JLLHxr6bjkR1xuctUy7VKav5bgkByssRrJUNAgr6j9MU8yQDeCrsgZU5NMpUST8JuRPLUhuJwS8cPVGa00tzRQsdH4WBEWBLX1XjoMLtnT5/QT2uWsz4lRQBmAuoSr6dR1W5KVuDb64qUaNLMH+HNNSAQpvvyiRBn3wK47XpIQ2p9alDTUEgQxBggibD2xvmK4peYKdKpJPxKDoBMGdRMfFJt7WwmPCwSvBWbBkk3k2r8CqEyqyO8A/wDSTINsDKvCqq/hP6/I4P0XqIh1U21oRqpwQSNyNQvPOQYNt98XalJcwmvLOEfSQUdAXkT6Q59QM8jPy2xOY6T6njz/AN92E8iO6FSjUdJW4YiLX+RGNwKwk/xBA3JKi/cxb2xu+UzSyIadtmn8sD81w+svxLpJ6rB+4nGpVIPZoHWkWMrmmnSarS2xkMAZ2I5GeeNuKLTCANAf4gY0zE2tvJGK2TUoxkaSBuBeOsze0/oYsigtdnAaRbywwClPUNTQLMNIIt12tiWWq/YKOUD/AN4JuCYAtcwLCBvHLDXkuDZaox8uofpTmOpG/wBsKRzJQyqwO2+wkH5csbtSemWVWkVACDqiFVgx5xIIj64dUg5Lpdi4u26G7RSp1KiaWrlD+MBUWpYhhoAJYL354g45xN6q+TUcnUF1IgUAQQQRP4pH52wu5TOVP5dTUxDa4YyJJ+IEneCSGBvyxirmTTqFSzxYiYaxE3B/Vu+AjTUd1drv/wALnK4/0suK6KaFQTADq6i585qj6okQVZ+UyR3wl8Y4EVnRUDmxKT6lDXXVPPTH0OM+Hs2wziypAYgdLdY9pw7+JKKNT812dAFeSBIJaEURBJ02I9zjJKrOjV09n7sy2lOJyurk3QAsCFOxsR9RjQNhwzaeW6UKoDUmQMzTqCi+lpE8ouO+F3iXC2pn0zUQzpYX+sdsbKdbViQqUStSYY9jFSgViRb7fXHsaUxTR2lfDOTptTpVw2YeqzaGqAEKUXUV1CLEGwA5XuBjbhfDQtTiWSUFVZQyAyYFWlEifwqwj3HXFiqTUyeUzNRihomnVb0ybKVdY3EyRbnHKSAuf/aHRQny0ZqjKvxAAA81aT+EbdZ6b8hKcsLP23Oo9McBfjOZBpGkGU5hMtoapdVVT6XHmbISyHuNzNpR/HeQJpUtAeoEEGqfXrBEmozSSFX0Ks7yYtGI8vmEzWVqUqPodPXD1J8xnLuwJJ9TAIdJPMknrgFk/FWYoqVR5VraHXUkbQF2A7bY0U4Sjtuhc5J79yTiOXpUAtMpTqxTRp9aE6l1bKRJhuvTpioz0w0ClTBudmflz1sQd9uxxNV8VVnfXUpZdmt6moKT6YgTMwAAPbGh44Tdsvlev8mOtpDSPqMOSl3+4ptBnwnwyrmqgZEpoiPZhRpguwvpkgmIF+xPTHYOBcJpZdCKAA8xtRgWloBI6C8fbAfwNXpVKSPRXSp/hKon0lVlt+Rgd9uZw05eluVtB266ijT9dUe/bHOqSlOTvj0NUYqKAfiDxCuVH7wTKijVFNZgGoKlNSu1ySR7aWxxyhnnFTzCV1atUwHUEsWgagbTvhh/ajmGqRlVV/4Vao6yt6nmsGhSD+HUQQR+WFevwvNogY5esFESdBPI/b/GNkKaUfmIm22dA8D1AtdTTpjyKu4B/wDT1QGJSOavIK/KfhxN+0XjNOir069PzleqjUlI9K6aaatTXF5YDnvjP7KOGfwTVdQxK6ri8mCpiTymDH5yQX7VkNXMqqNFZaapoJAFRSzbEmNQafSdwbbYVFRlUaYy7UcC9U4jTdD5WSpUidqgYEjupKjuLnGuUzC04VkJUWIn1c50kGJB62kYE8Oy5uASzDdFDzTvBLDTG8Cx3IxLmDpAkMB3BFoJABPyw7lKPSvz+RMpt5Yx063lutwVb+WxHpbU1geiswE80cA/hIYt+1Hh71KmWdfSHywVhKlvSZgDUJPrG3+MKvCcylRlp1CdPmKyHfy26x/Q0AN0s3K/Qv2mZfXlstBbVplGUE+oIsXAI0kEnuQI2OF/BUQa6oNiqi/vGSQIC+hYUFQQSpXUAoJ/Cy7HlgJ/+YZxTTWhDsw0hYZdNlLE9Te3TDz4Uy60aAVQwZCheVManGlipIupZVPadsJ2eWnls+5Vm1GsZXTpVVc6oDauhHLAUaqdScN7ZX5Kknvc6Fw7iFPOUhsmZpoJWf5gUcjzB+xOFvNZeG/ectqDvJqU3BIMQSJEgfI8rTgdxDKVNRCpUcC6mdQOoSNugOPZfhyVv4VRAskMTI1iARFzqCm5MWnEjSXkOUr9hjy3GlryqgioB6kYw4tYEEXHQjt7Y3zXD2qACoogbEb/AG3xX4zwYJlqLUNYZSVILnUQRIABMsRBsJsTywy18mRGrS6sJGwPLkeY2xy+Kpqi9VPb7FaG1k5pxPhzUaoMz8Wk9oNsAzTZLrt+tuhx1XOIqi8aTYbD5e+A78GoT8G/LUY+k40UP5DHUv2ZnSlfpE+jmhWJR/jawcWeYsGGzCQL79+WJclQqUXanVinqVoqEEqPQSADHUAdr2wfznh+i6+lAhF1ZSQfc237ffClxnNEkAMWK+knmyySNXLp9Bjp0KqqKyx8w2msyNsxlKpHmKbR6ob4QIuCIBEnlt98WqS+flxR1S8zTnfUP/bLH8LXAvZgvInE/hGvSqzl31KXD6XUiFGlGbUCNv4Qgj+o9bEvD3gph6syxUahCAwbm0kHfsO98HKoovq7Fxg3lC5wtKpqL5UGooLBTaAL72A3OOmGtVCamZSAhZwquTuT6BJtYiL7fLCrm+GPRzj1ZKK5LBZg8omCbEk2MGxt1d9JWnJX1JSmBubExtzJ++Ob/ISvKNkXGLV0K3i3K+dT1U1UuqCG+gZI5SDN+Ywl0OJvSASTaSA4jtYyLRjoPFMx6UcINYSH1GAPMXUaRP8AyqJvBjCbxigPLaVamrXUN6hJPIxIaBB5wOlxr4SK5ajJAzRKmdpVU1OilR+ED1Ak9uWPYHZceVRpsjga3cNqEj02EHTPy9sewTpZ6W7fNi723OveIeLI4bKBgXZW1WMKqgSAZHrggxO5FtsITeH1KN8QKepw6kkKqAiVMepiWAj+kgycNv8ACNbzDUUMFA0KGVWaJu/P4nvA+I8wIqMs+aoKqrSZ1AebLamkjUdALtEidrYzwqaF0m2cL7o5RmMyQxFNiFm0GP8Azz+vfEQq46vleHUUBU00LASCiAALf1E6oIurbD4SOeIs7lstUsaeoKbAMRJi5hYnlz3JEbDGj/2K/wAInkyOXrXtHPBrgfCKtWohenUWkTJfTAIE2WQAb9Jw8UcnSpg6Ep0xN2VfeQGMt2sYEC2LTJA0mbg7sbAsRqJJNgB+dsSXFXxFBqhbLY88D4YmXorTRVUE3CiJJ9t4Fp6DG3EeN06NHM1jI8gmmJb4mKKV9Jt8TAAxjPAMwKqIQQW8pRAOxvqJItcgfTHNf2r5SuKlV0qFstqpl0EkCpp0aojSfhjebHtOajFTlljJtxWBX4pxF61U1FkCAAet9RJgwZJkz29sQ5PP1KLh0qFYaQJMStxImCJn74Cpmis2MHnHPGtXPkyFsMb+V27GXU9z6L8G5unVoebSXTJ+ECANO6R0BkjsRjlX7TKSvnqyhofdQfUrDSNjEq06t7TG0zjpf7PskaWVFM76i4JA5qvIR1P625l42rOa9bNUXV6LlSVJuLqpW20VEEwRMjlOM3D2U3Y0VNkUvC3FEC5h9DCvUFQrUWoUCwjOTpDS3qgQR88efxLmII85iJAOoK/MGxYEwJ+5xZ4b4gpDJHKtQIDKQSjAEapNtQYzeL8vbA6rSyQ/+X8mpdf+HDHpcm2u/wAwLu2GW+EcWqVsxSo+dp1NGrQh0iCTYKJuB9cdQ4/lQtHLooGlICgTYKALdgPsccp4VVylCslVEzBdTK66lPTJteEnmcdd4tVFXLUaqfA0FTbZg0W9umMXHfB07W/IUfhd9ypQ9dJkm+m1iIO4N4nHMv2h5eHpZgW1qB3lbie8H7Y6VkHBYDvH1thT8WZdquWq0/LYaGNQFitoloAmT6SwEdvYY/46emovp9f3YGeUBstWpt5bV2nSqkBVnUloVmAsbc537YjyOVC13elUSCxIRjBChiYDEAfCPcwcUPDfEFFCtScXaPL5ENqEX2AmCZ5A4kbLulzpWCPVrWxImbNq+fW1sdqzTaBbwjoGazVKoiLWWEZgfXTL3USxKwYtNxtJvhN4nxKpTrLWVg9BKp+FpIDE6ZBFvTtNptjbj+fd1pVJpFKZiromztbWTzUheVgdQvinkXoo5KpUKVEh6Xxo3bVOoCxM3IPtdVOnZdX09+g2c74QzjjTkMQnn0SBDIlrbh1PMW+2LmS4j+8KWpALBghgC26m14I/LCdleIUcpELmAjtqAJSV5SJQgsFidpttOGfNcLpVfLqUanl0iSS6EqSG0hlYBgS0i0SBeQZxmnw0YfDi/f8AQMb9glVy5G82FoFj+u+BeZ4BSqEBlg/1A6WEXseu+DFMhUUhajBIRwWBcGI1HYHmLRytjBzuoQgG0RcOR10kT3tI3xkWuHU5fQJxi9yXhfCkp0HpbhwwZyF1tqBEEgC8TynEbcZQMU/9xFBqSRK+lbheQhmOwuTiFeEtXPmEGVgzyHQiLAidxBxD4ijI5ZqiANWqVFMkAzpOo6juVCodzu2NNGpzJWd8kTssLBPkOE1KmYOZrsVU+mjSP01ERY2kDe564L5hpUmf5jgfIcvy+mKXBqNTMOmarSioAKVMFgGJgmqyne/wg7C+LGczKlpUqdOqBc3BMwRzvHywji4Sk1bt/hdsXAPFa1Oq1UaWAEiQdJF9w1haAb4Wc5k6jUHpqdStU9BcRAUyVB5MSPbuObBkKL0dRqVXekwsG/mI8CQLG173ty2nEI4bK1BqI82pNPSq6BAbVfefhFxy746FGpGmmm8IQ85E/MZNjlfLIh6NVhHuRI+849gj+6shq0qjSzvqFTuN1M845dvbHsaI11G/jcBjZUpiQgAmTHpjfl3sI57nbGtSRJF5E2FuYmQDHMRB/CeZOJy8OtKlTMiCxNPTqg7KeUEHUD17nEDFqTMg9PlLr9XrAZhqVTDTMg32mw5YxJeDYSnLTT1rEBtJtyK3MX7Adge0QNXRi4qPpKhVmDuRp9Un0kgKb9tpAxcr0XCHQ0B1YjT8BJNhq7iBv/jFY8NnT5ey7oTLEwSeXx7TO8Dtgk0kVlmMu1PzRcmnFjpLElVExaIAm5sI3xvkaaTqYiXJ9CzKyHlVMgH4tRkX5bYgovLgIVhw5YMIYaWAZSpAIYkwR0gYk0aW1GpqJB1R8QIQgMOaothCxc97277EXk9Q4os6qEpo9IidQJLElrRPKTMziavXaoirUqeUqkn0rrLzpEG9oFpi87ddvDnDgtMu12ciTpiAJKgjtN+pk88WuK0VIkf/AMzAIvC32N5In6YGai3gvNsgjMcPy7U6ilmhhBOm4J2IJMTMRbrgPl/C+WU6/W4AmHfTe5iyg8vqdouTfkwRBIs02J0/De3KYI9sSNSMsWWIJnYkRtbaTJI23G04OMpRVkynFPsOng7i4/d1FUgOWZZEkHT3P+kjff3xxbjGQr06frUqBN4lb1NRDN+E64+2H2tkWNLUW0lMxCkMLK9MFiQZvqpD5E4hoI8aQ5OkjnYyLTfYX6xE2jA06jpuyJOCkcxViFDkEA2kg6ZjYHacY/eBO4GOr5hJFnBWB8TSoO1tR/q+lxzAxTzesQbm9jAJgyJB6bTHRb40Kvft/v6FOj6nMauajY737c/18sdppZY0uHZZSWYoWExEgkkLExa/0GFuvmmU3gtG7KGbbY2kDt/nBzLcUNXLpSazISVMWIMwsdlKR1jGfi5OdOyRcYJJnsrmwvqMrsbgmNu2LGdQeaw0yp6HoT/Yrf8ARA56qdS06hHltpMrqG3VttMxJmLb4m8ScSpUSiVlYNoB0aTtdYntAPyGOdToSWyy/f3BvjJz+rlqeXzXlOrFVeDeNSG4NoM6Y5i+C/HsiKVfQo9FmQyTA537EEb9MY41kRXpCvSo+W06qcETUQDbSD8cydpIjAbM57VDMxJ0KPYAQFHbHczNqXpn5gt2i0MnBs8rsadcalqKyBm2BMRqHNC0e24i5xXokZaqyetKNSxggskEiJEEaWkEWgiL2x7h/heo4lq1JFsYDa29QDfCO0c+eGNuAo9PTVqPUB5qoUzEEiS0SAJ/4Z5klU5wi7XGQjJrYV6XDqgqVaGZp1atIwVrU1Llejq0EFSJBF+1xeelxEcObQ1OoyN+E1FZSLepYpi+x3G4nBKt4YIgUqzlpOjUNIA7sDvteBf6gRSBrU6y1mLhG06mYuaTCRrJO1MwASOx2BOLUo1VZ5Xcppx+Y4V4zFNHpvNOCVcHS4kfCTpaRFoZTHTFilmly9RCQWDEhi1yoOkrpVVhr6hIiZ57Y55wTi75KqadTV5RPqXmp5MPl9QcPjmnUpiIdGEwDa/NTvvPcc74wVVOg1HeL2LjLUroI5/N03Q0XU+Wwj+G5T0gLPwiZsdjH1OAmXyNNYfMPVqUEJdRVY6VBI0zMFgLC9iRMY3/AHR0EI3mIfTDASDuJI6HGcxlqzq2tqNQeUqPTcEHTqYa6bg/ESpMFeRiMFTk5LD9/wB9y3d7l9fNzdTUKy/u4cGFIsog3PORz2uegwica8QumZzBVZoVCVCSVAAESLSGNyffE+by5yKeWpdda6pMtBAMgwIAI3kEekERyH5OpVzFRaTqjE2FRWEgbgDeY6G8E4206aV3hx95FzlLbuG8nxVKlBS7FBV1KiNLBTTK/jjoRv15xBnyOZamGqM4qeWp+EtdehtpDTz5zykYtNw9ailKiKQLRBBkRqJI5nTM+/yE5jJ+Vlqhpr5YeuKZAsSgRlPqYxMsCPljN0Tbgvf5BymCc/nsxUdrU9JMoCVWRyIDHeOw549gNXQ0j6wZI3OoMDJBnYiY2749joKmksJfT9ij/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30" name="Picture 6" descr="http://www.infoescola.com/wp-content/uploads/2010/04/machu-picchu.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43025" y="2564904"/>
            <a:ext cx="5622358" cy="411008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tângulo 5"/>
          <p:cNvSpPr/>
          <p:nvPr/>
        </p:nvSpPr>
        <p:spPr>
          <a:xfrm rot="20221224">
            <a:off x="5763634" y="2103239"/>
            <a:ext cx="3403497" cy="923330"/>
          </a:xfrm>
          <a:prstGeom prst="rect">
            <a:avLst/>
          </a:prstGeom>
          <a:solidFill>
            <a:srgbClr val="FF0000"/>
          </a:solidFill>
        </p:spPr>
        <p:txBody>
          <a:bodyPr wrap="none" lIns="91440" tIns="45720" rIns="91440" bIns="45720">
            <a:spAutoFit/>
          </a:bodyPr>
          <a:lstStyle/>
          <a:p>
            <a:pPr algn="ctr"/>
            <a:r>
              <a:rPr lang="pt-B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Eu vou !!!!!</a:t>
            </a:r>
            <a:endParaRPr lang="pt-B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1483521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2910" y="357167"/>
            <a:ext cx="7772400" cy="857256"/>
          </a:xfrm>
        </p:spPr>
        <p:txBody>
          <a:bodyPr/>
          <a:lstStyle/>
          <a:p>
            <a:r>
              <a:rPr lang="pt-BR" dirty="0" smtClean="0"/>
              <a:t>Corumbá </a:t>
            </a:r>
            <a:r>
              <a:rPr lang="pt-BR" dirty="0" err="1" smtClean="0"/>
              <a:t>Hostel</a:t>
            </a:r>
            <a:endParaRPr lang="pt-BR" dirty="0"/>
          </a:p>
        </p:txBody>
      </p:sp>
      <p:sp>
        <p:nvSpPr>
          <p:cNvPr id="3" name="Subtítulo 2"/>
          <p:cNvSpPr>
            <a:spLocks noGrp="1"/>
          </p:cNvSpPr>
          <p:nvPr>
            <p:ph type="subTitle" idx="1"/>
          </p:nvPr>
        </p:nvSpPr>
        <p:spPr>
          <a:xfrm>
            <a:off x="571472" y="1714488"/>
            <a:ext cx="8215370" cy="3924312"/>
          </a:xfrm>
        </p:spPr>
        <p:txBody>
          <a:bodyPr>
            <a:normAutofit lnSpcReduction="10000"/>
          </a:bodyPr>
          <a:lstStyle/>
          <a:p>
            <a:r>
              <a:rPr lang="pt-BR" b="1" dirty="0" smtClean="0"/>
              <a:t>Endereço:</a:t>
            </a:r>
            <a:r>
              <a:rPr lang="pt-BR" dirty="0" smtClean="0"/>
              <a:t> Rua Colombo, 1419 - Centro. CEP: 79332-020. Corumbá - MS.</a:t>
            </a:r>
            <a:br>
              <a:rPr lang="pt-BR" dirty="0" smtClean="0"/>
            </a:br>
            <a:r>
              <a:rPr lang="pt-BR" b="1" dirty="0" smtClean="0"/>
              <a:t>Fone:</a:t>
            </a:r>
            <a:r>
              <a:rPr lang="pt-BR" dirty="0" smtClean="0"/>
              <a:t> (67) 3231 1005 | 9114 5497</a:t>
            </a:r>
            <a:br>
              <a:rPr lang="pt-BR" dirty="0" smtClean="0"/>
            </a:br>
            <a:r>
              <a:rPr lang="pt-BR" b="1" dirty="0" smtClean="0"/>
              <a:t>Site:</a:t>
            </a:r>
            <a:r>
              <a:rPr lang="pt-BR" dirty="0" smtClean="0"/>
              <a:t> </a:t>
            </a:r>
            <a:r>
              <a:rPr lang="pt-BR" b="1" dirty="0" smtClean="0">
                <a:hlinkClick r:id="rId2"/>
              </a:rPr>
              <a:t>www.corumbahostel.com.br</a:t>
            </a:r>
            <a:r>
              <a:rPr lang="pt-BR" dirty="0" smtClean="0"/>
              <a:t/>
            </a:r>
            <a:br>
              <a:rPr lang="pt-BR" dirty="0" smtClean="0"/>
            </a:br>
            <a:r>
              <a:rPr lang="pt-BR" b="1" dirty="0" err="1" smtClean="0"/>
              <a:t>E-mail</a:t>
            </a:r>
            <a:r>
              <a:rPr lang="pt-BR" b="1" dirty="0" smtClean="0"/>
              <a:t>:</a:t>
            </a:r>
            <a:r>
              <a:rPr lang="pt-BR" dirty="0" smtClean="0"/>
              <a:t> </a:t>
            </a:r>
            <a:r>
              <a:rPr lang="pt-BR" b="1" dirty="0" smtClean="0">
                <a:hlinkClick r:id="rId3"/>
              </a:rPr>
              <a:t>hostel@corumbahostel.com.br</a:t>
            </a:r>
            <a:endParaRPr lang="pt-BR" b="1" dirty="0" smtClean="0"/>
          </a:p>
          <a:p>
            <a:endParaRPr lang="pt-BR" b="1" dirty="0" smtClean="0"/>
          </a:p>
          <a:p>
            <a:endParaRPr lang="pt-BR" b="1" dirty="0" smtClean="0"/>
          </a:p>
          <a:p>
            <a:r>
              <a:rPr lang="pt-BR" dirty="0" smtClean="0">
                <a:hlinkClick r:id="rId4"/>
              </a:rPr>
              <a:t>http://www.turismoboliviaperu.com</a:t>
            </a:r>
            <a:r>
              <a:rPr lang="pt-BR" dirty="0" smtClean="0"/>
              <a:t> Bom site</a:t>
            </a:r>
            <a:endParaRPr lang="pt-B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1472" y="1643050"/>
            <a:ext cx="8229600" cy="2786082"/>
          </a:xfrm>
        </p:spPr>
        <p:txBody>
          <a:bodyPr>
            <a:normAutofit/>
          </a:bodyPr>
          <a:lstStyle/>
          <a:p>
            <a:r>
              <a:rPr lang="pt-BR" dirty="0" smtClean="0"/>
              <a:t>Após Termos nos Hospedado é hora de preparar a Aventura na.......</a:t>
            </a:r>
            <a:endParaRPr lang="pt-B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78098"/>
          </a:xfrm>
        </p:spPr>
        <p:txBody>
          <a:bodyPr/>
          <a:lstStyle/>
          <a:p>
            <a:r>
              <a:rPr lang="pt-BR" dirty="0" smtClean="0"/>
              <a:t> ......Bolívia..... </a:t>
            </a:r>
            <a:endParaRPr lang="pt-BR" dirty="0"/>
          </a:p>
        </p:txBody>
      </p:sp>
      <p:sp>
        <p:nvSpPr>
          <p:cNvPr id="3" name="Espaço Reservado para Conteúdo 2"/>
          <p:cNvSpPr>
            <a:spLocks noGrp="1"/>
          </p:cNvSpPr>
          <p:nvPr>
            <p:ph idx="1"/>
          </p:nvPr>
        </p:nvSpPr>
        <p:spPr/>
        <p:txBody>
          <a:bodyPr>
            <a:normAutofit/>
          </a:bodyPr>
          <a:lstStyle/>
          <a:p>
            <a:r>
              <a:rPr lang="pt-BR" sz="1400" dirty="0" smtClean="0"/>
              <a:t>O </a:t>
            </a:r>
            <a:r>
              <a:rPr lang="pt-BR" sz="1400" dirty="0"/>
              <a:t>ônibus que faz o caminho Corumbá-Puerto </a:t>
            </a:r>
            <a:r>
              <a:rPr lang="pt-BR" sz="1400" dirty="0" err="1"/>
              <a:t>Quijarro</a:t>
            </a:r>
            <a:r>
              <a:rPr lang="pt-BR" sz="1400" dirty="0"/>
              <a:t> (um circular caindo aos pedaços) e </a:t>
            </a:r>
            <a:r>
              <a:rPr lang="pt-BR" sz="1400" dirty="0" smtClean="0"/>
              <a:t>chega </a:t>
            </a:r>
            <a:r>
              <a:rPr lang="pt-BR" sz="1400" dirty="0"/>
              <a:t>em 15 minutos. </a:t>
            </a:r>
            <a:r>
              <a:rPr lang="pt-BR" sz="1400" dirty="0" smtClean="0"/>
              <a:t> </a:t>
            </a:r>
            <a:r>
              <a:rPr lang="pt-BR" sz="1400" dirty="0"/>
              <a:t>A</a:t>
            </a:r>
            <a:r>
              <a:rPr lang="pt-BR" sz="1400" dirty="0" smtClean="0"/>
              <a:t>tenção </a:t>
            </a:r>
            <a:r>
              <a:rPr lang="pt-BR" sz="1400" dirty="0"/>
              <a:t>ao caminho, </a:t>
            </a:r>
            <a:r>
              <a:rPr lang="pt-BR" sz="1400" dirty="0" smtClean="0"/>
              <a:t>Há necessidade de desembarcar </a:t>
            </a:r>
            <a:r>
              <a:rPr lang="pt-BR" sz="1400" dirty="0"/>
              <a:t>assim que o ônibus chegar na </a:t>
            </a:r>
            <a:r>
              <a:rPr lang="pt-BR" sz="1400" dirty="0" smtClean="0"/>
              <a:t>fronteira. (senão seremos como clandestinos). </a:t>
            </a:r>
            <a:r>
              <a:rPr lang="pt-BR" sz="1400" dirty="0"/>
              <a:t>Seja bem vindo a Puerto </a:t>
            </a:r>
            <a:r>
              <a:rPr lang="pt-BR" sz="1400" dirty="0" err="1"/>
              <a:t>Quijarro</a:t>
            </a:r>
            <a:r>
              <a:rPr lang="pt-BR" sz="1400" dirty="0"/>
              <a:t>, cidade-fronteira do Brasil com a Bolívia. </a:t>
            </a:r>
            <a:endParaRPr lang="pt-BR" sz="1400" dirty="0" smtClean="0"/>
          </a:p>
          <a:p>
            <a:endParaRPr lang="pt-BR" sz="1400" dirty="0"/>
          </a:p>
          <a:p>
            <a:endParaRPr lang="pt-BR" sz="1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20272" y="188640"/>
            <a:ext cx="1728192" cy="1175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1560" y="2564904"/>
            <a:ext cx="2868514" cy="2148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ixaDeTexto 3"/>
          <p:cNvSpPr txBox="1"/>
          <p:nvPr/>
        </p:nvSpPr>
        <p:spPr>
          <a:xfrm>
            <a:off x="3851920" y="2446578"/>
            <a:ext cx="4680520" cy="2385268"/>
          </a:xfrm>
          <a:prstGeom prst="rect">
            <a:avLst/>
          </a:prstGeom>
          <a:noFill/>
        </p:spPr>
        <p:txBody>
          <a:bodyPr wrap="square" rtlCol="0">
            <a:spAutoFit/>
          </a:bodyPr>
          <a:lstStyle/>
          <a:p>
            <a:r>
              <a:rPr lang="pt-BR" sz="1400" dirty="0"/>
              <a:t>A primeira coisa a fazer é ir ao posto de imigração que fica logo na entrada. </a:t>
            </a:r>
            <a:r>
              <a:rPr lang="pt-BR" sz="1400" dirty="0" smtClean="0"/>
              <a:t>Teremos </a:t>
            </a:r>
            <a:r>
              <a:rPr lang="pt-BR" sz="1400" dirty="0"/>
              <a:t>que apresentar </a:t>
            </a:r>
            <a:r>
              <a:rPr lang="pt-BR" sz="1400" dirty="0" smtClean="0"/>
              <a:t> </a:t>
            </a:r>
            <a:r>
              <a:rPr lang="pt-BR" sz="1400" dirty="0"/>
              <a:t>passaporte e o comprovante de vacinação contra febre amarela. O fiscal só permitirá </a:t>
            </a:r>
            <a:r>
              <a:rPr lang="pt-BR" sz="1400" dirty="0" smtClean="0"/>
              <a:t>nossa </a:t>
            </a:r>
            <a:r>
              <a:rPr lang="pt-BR" sz="1400" dirty="0"/>
              <a:t>entrada se </a:t>
            </a:r>
            <a:r>
              <a:rPr lang="pt-BR" sz="1400" dirty="0" smtClean="0"/>
              <a:t>tivermos </a:t>
            </a:r>
            <a:r>
              <a:rPr lang="pt-BR" sz="1400" dirty="0"/>
              <a:t>tomado a vacina dez dias antes. Caso contrário, ele irá sugerir que </a:t>
            </a:r>
            <a:r>
              <a:rPr lang="pt-BR" sz="1400" dirty="0" smtClean="0"/>
              <a:t> voltemos </a:t>
            </a:r>
            <a:r>
              <a:rPr lang="pt-BR" sz="1400" dirty="0"/>
              <a:t>para Corumbá e </a:t>
            </a:r>
            <a:r>
              <a:rPr lang="pt-BR" sz="1400" dirty="0" smtClean="0"/>
              <a:t>esperar </a:t>
            </a:r>
            <a:r>
              <a:rPr lang="pt-BR" sz="1400" dirty="0"/>
              <a:t>os dias que faltam, ou que </a:t>
            </a:r>
            <a:r>
              <a:rPr lang="pt-BR" sz="1400" dirty="0" smtClean="0"/>
              <a:t>paguemos </a:t>
            </a:r>
            <a:r>
              <a:rPr lang="pt-BR" sz="1400" dirty="0"/>
              <a:t>uma pequena "propina" para passar</a:t>
            </a:r>
            <a:r>
              <a:rPr lang="pt-BR" sz="1400" dirty="0" smtClean="0"/>
              <a:t>.  Temos duas </a:t>
            </a:r>
            <a:r>
              <a:rPr lang="pt-BR" sz="1400" dirty="0"/>
              <a:t>opções: ou é honesto, dá meia volta e fica mais uns dias em Corumbá, ou entra no clima "terra de ninguém" e molha a mão do fiscal (ele nos cobrou R$ 10 por pessoa). </a:t>
            </a:r>
            <a:r>
              <a:rPr lang="pt-BR" sz="1400" dirty="0" smtClean="0"/>
              <a:t> </a:t>
            </a:r>
          </a:p>
          <a:p>
            <a:r>
              <a:rPr lang="pt-BR" sz="900" dirty="0" smtClean="0"/>
              <a:t>(site: http://www.ofenomeno.com/frontbrabol.htm</a:t>
            </a:r>
            <a:endParaRPr lang="pt-BR" sz="1400" dirty="0"/>
          </a:p>
        </p:txBody>
      </p:sp>
      <p:sp>
        <p:nvSpPr>
          <p:cNvPr id="5" name="CaixaDeTexto 4"/>
          <p:cNvSpPr txBox="1"/>
          <p:nvPr/>
        </p:nvSpPr>
        <p:spPr>
          <a:xfrm>
            <a:off x="323528" y="5085184"/>
            <a:ext cx="8568952" cy="1815882"/>
          </a:xfrm>
          <a:prstGeom prst="rect">
            <a:avLst/>
          </a:prstGeom>
          <a:noFill/>
        </p:spPr>
        <p:txBody>
          <a:bodyPr wrap="square" rtlCol="0">
            <a:spAutoFit/>
          </a:bodyPr>
          <a:lstStyle/>
          <a:p>
            <a:r>
              <a:rPr lang="pt-BR" sz="1400" b="1" dirty="0"/>
              <a:t>Troca-troca de moedas</a:t>
            </a:r>
            <a:br>
              <a:rPr lang="pt-BR" sz="1400" b="1" dirty="0"/>
            </a:br>
            <a:r>
              <a:rPr lang="pt-BR" sz="1400" dirty="0"/>
              <a:t>Você já está na Bolívia! Com o passaporte carimbado com o visto de 30 dias e legalizado, você precisará trocar dólares por dinheiro boliviano. Isso poderá ser feito com pessoas chamadas "cambistas". Eles são fáceis de serem reconhecidos: ficam circulando nas ruas, próximos a pontos de comércio, com um bolo de dinheiro na mão, uma bolsinha de couro pendurada e um olhar matreiro e esperto. Troque pouco dinheiro por vez (tipo uns 50 dólares), mas faça uma pequena pesquisa antes de fazer o negócio, porque a cotação pode variar muito de um cambista para o outro. A moeda local se chama Peso Boliviano, mas todos chamam de "</a:t>
            </a:r>
            <a:r>
              <a:rPr lang="pt-BR" sz="1400" dirty="0" err="1" smtClean="0"/>
              <a:t>Boliviano"site</a:t>
            </a:r>
            <a:r>
              <a:rPr lang="pt-BR" sz="1400" dirty="0" smtClean="0"/>
              <a:t>: </a:t>
            </a:r>
            <a:r>
              <a:rPr lang="pt-BR" sz="800" dirty="0" smtClean="0"/>
              <a:t>http://www.ofenomeno.com/frontbrabol.htm</a:t>
            </a:r>
            <a:endParaRPr lang="pt-BR" sz="1200" dirty="0" smtClean="0"/>
          </a:p>
          <a:p>
            <a:endParaRPr lang="pt-BR" sz="1400" dirty="0"/>
          </a:p>
        </p:txBody>
      </p:sp>
    </p:spTree>
    <p:extLst>
      <p:ext uri="{BB962C8B-B14F-4D97-AF65-F5344CB8AC3E}">
        <p14:creationId xmlns:p14="http://schemas.microsoft.com/office/powerpoint/2010/main" xmlns="" val="1392000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797040"/>
          </a:xfrm>
        </p:spPr>
        <p:txBody>
          <a:bodyPr>
            <a:normAutofit fontScale="90000"/>
          </a:bodyPr>
          <a:lstStyle/>
          <a:p>
            <a:r>
              <a:rPr lang="pt-BR" dirty="0" smtClean="0"/>
              <a:t>De posse de pesos bolivianos e documentação em dia temos que ir ao famoso trem da morte </a:t>
            </a:r>
            <a:endParaRPr lang="pt-BR" dirty="0"/>
          </a:p>
        </p:txBody>
      </p:sp>
      <p:sp>
        <p:nvSpPr>
          <p:cNvPr id="4" name="CaixaDeTexto 3"/>
          <p:cNvSpPr txBox="1"/>
          <p:nvPr/>
        </p:nvSpPr>
        <p:spPr>
          <a:xfrm>
            <a:off x="142844" y="2428868"/>
            <a:ext cx="8572560" cy="5924699"/>
          </a:xfrm>
          <a:prstGeom prst="rect">
            <a:avLst/>
          </a:prstGeom>
          <a:noFill/>
        </p:spPr>
        <p:txBody>
          <a:bodyPr wrap="square" rtlCol="0">
            <a:spAutoFit/>
          </a:bodyPr>
          <a:lstStyle/>
          <a:p>
            <a:pPr algn="just"/>
            <a:r>
              <a:rPr lang="pt-BR" sz="1600" dirty="0" smtClean="0"/>
              <a:t>Construída na década de 1950 este trecho da ferrovia tem mais de 600 km de extensão. O trem leva cargas e passageiros e é operado por uma empresa norte-americana. Há quem diga que o apelido Trem da Morte já nasceu com a própria ferrovia onde milhares de trabalhadores teriam morrido durante a construção por causa da malária. Outra teoria conta que há algumas décadas a Bolívia sofreu uma grande epidemia de febre amarela e o trem foi utilizado para o transporte de mortos e doentes. E tem também a versão de que nas décadas de 1970/80 a Bolívia passava por uma situação econômica difícil e o trem por ser um transporte popular  estava sujeito a todo tipo de brigas, furtos e assaltos. Eventualmente também algum vagão de carga descarrilava durante o percurso. Além disso, muitos bolivianos viajavam em cima dos vagões por não terem </a:t>
            </a:r>
            <a:r>
              <a:rPr lang="pt-BR" sz="1600" u="sng" dirty="0" smtClean="0">
                <a:hlinkClick r:id="rId2"/>
              </a:rPr>
              <a:t>dinheiro</a:t>
            </a:r>
            <a:r>
              <a:rPr lang="pt-BR" sz="1600" dirty="0" smtClean="0"/>
              <a:t> para comprar a passagem, um ou outro caia durante o trajeto e logicamente morria. É bem provável que todas essas versões tenham um fundo de verdade e dessa série de acontecimentos contados de boca em boca e aumentadas  por aqueles que faziam a viagem através da Bolívia tenha originado o apelido de Trem da Morte.</a:t>
            </a:r>
          </a:p>
          <a:p>
            <a:pPr algn="just"/>
            <a:r>
              <a:rPr lang="pt-BR" sz="1600" dirty="0" smtClean="0"/>
              <a:t>Nos anos 90 passou a ser conhecido também como "Trem do Pó" porque foi utilizado pelos traficantes que levavam a cocaína produzida na Bolívia</a:t>
            </a:r>
          </a:p>
          <a:p>
            <a:pPr algn="just"/>
            <a:r>
              <a:rPr lang="pt-BR" sz="1600" dirty="0" smtClean="0"/>
              <a:t> até a fronteira com o Brasil e depois para a Europa.</a:t>
            </a:r>
          </a:p>
          <a:p>
            <a:pPr algn="just"/>
            <a:endParaRPr lang="pt-BR" sz="1050" dirty="0" smtClean="0"/>
          </a:p>
          <a:p>
            <a:endParaRPr lang="pt-BR" sz="1050" dirty="0" smtClean="0"/>
          </a:p>
          <a:p>
            <a:endParaRPr lang="pt-BR" sz="1050" dirty="0" smtClean="0"/>
          </a:p>
          <a:p>
            <a:endParaRPr lang="pt-BR" sz="1050" dirty="0" smtClean="0"/>
          </a:p>
          <a:p>
            <a:endParaRPr lang="pt-BR" sz="1050" dirty="0" smtClean="0"/>
          </a:p>
          <a:p>
            <a:endParaRPr lang="pt-BR" sz="1050" dirty="0" smtClean="0"/>
          </a:p>
          <a:p>
            <a:endParaRPr lang="pt-BR" sz="1050" dirty="0" smtClean="0"/>
          </a:p>
          <a:p>
            <a:endParaRPr lang="pt-BR" sz="1050" dirty="0" smtClean="0"/>
          </a:p>
          <a:p>
            <a:endParaRPr lang="pt-BR" sz="1050" dirty="0" smtClean="0"/>
          </a:p>
          <a:p>
            <a:endParaRPr lang="pt-BR" sz="1050" dirty="0" smtClean="0"/>
          </a:p>
          <a:p>
            <a:endParaRPr lang="pt-B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357158" y="142852"/>
            <a:ext cx="4000194" cy="2143140"/>
          </a:xfrm>
          <a:prstGeom prst="rect">
            <a:avLst/>
          </a:prstGeom>
          <a:noFill/>
          <a:ln w="9525">
            <a:noFill/>
            <a:miter lim="800000"/>
            <a:headEnd/>
            <a:tailEnd/>
          </a:ln>
          <a:effectLst/>
        </p:spPr>
      </p:pic>
      <p:sp>
        <p:nvSpPr>
          <p:cNvPr id="5" name="CaixaDeTexto 4"/>
          <p:cNvSpPr txBox="1"/>
          <p:nvPr/>
        </p:nvSpPr>
        <p:spPr>
          <a:xfrm>
            <a:off x="142844" y="3071810"/>
            <a:ext cx="8922091" cy="4524315"/>
          </a:xfrm>
          <a:prstGeom prst="rect">
            <a:avLst/>
          </a:prstGeom>
          <a:noFill/>
        </p:spPr>
        <p:txBody>
          <a:bodyPr wrap="square" rtlCol="0">
            <a:spAutoFit/>
          </a:bodyPr>
          <a:lstStyle/>
          <a:p>
            <a:r>
              <a:rPr lang="pt-BR" dirty="0" smtClean="0"/>
              <a:t>Existem diversas categorias de assentos no Trem é fortemente recomendado por todos os sites que visitei, que se viaje pela categoria Super </a:t>
            </a:r>
            <a:r>
              <a:rPr lang="pt-BR" dirty="0" err="1" smtClean="0"/>
              <a:t>Pullman</a:t>
            </a:r>
            <a:r>
              <a:rPr lang="pt-BR" dirty="0" smtClean="0"/>
              <a:t>.  Passagem Aproximadamente</a:t>
            </a:r>
          </a:p>
          <a:p>
            <a:r>
              <a:rPr lang="pt-BR" dirty="0" smtClean="0"/>
              <a:t> R$ 30,00 </a:t>
            </a:r>
          </a:p>
          <a:p>
            <a:r>
              <a:rPr lang="pt-BR" dirty="0" smtClean="0"/>
              <a:t> </a:t>
            </a:r>
            <a:br>
              <a:rPr lang="pt-BR" dirty="0" smtClean="0"/>
            </a:br>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a:p>
        </p:txBody>
      </p:sp>
      <p:pic>
        <p:nvPicPr>
          <p:cNvPr id="24580" name="Picture 4" descr="http://vandecampos.files.wordpress.com/2010/10/digitalizar0273.jpg"/>
          <p:cNvPicPr>
            <a:picLocks noChangeAspect="1" noChangeArrowheads="1"/>
          </p:cNvPicPr>
          <p:nvPr/>
        </p:nvPicPr>
        <p:blipFill>
          <a:blip r:embed="rId3" cstate="print"/>
          <a:srcRect/>
          <a:stretch>
            <a:fillRect/>
          </a:stretch>
        </p:blipFill>
        <p:spPr bwMode="auto">
          <a:xfrm>
            <a:off x="214282" y="4143380"/>
            <a:ext cx="4071967" cy="2392231"/>
          </a:xfrm>
          <a:prstGeom prst="rect">
            <a:avLst/>
          </a:prstGeom>
          <a:noFill/>
        </p:spPr>
      </p:pic>
      <p:sp>
        <p:nvSpPr>
          <p:cNvPr id="7" name="CaixaDeTexto 6"/>
          <p:cNvSpPr txBox="1"/>
          <p:nvPr/>
        </p:nvSpPr>
        <p:spPr>
          <a:xfrm>
            <a:off x="4357686" y="4357694"/>
            <a:ext cx="4643470" cy="2769989"/>
          </a:xfrm>
          <a:prstGeom prst="rect">
            <a:avLst/>
          </a:prstGeom>
          <a:noFill/>
        </p:spPr>
        <p:txBody>
          <a:bodyPr wrap="square" rtlCol="0">
            <a:spAutoFit/>
          </a:bodyPr>
          <a:lstStyle/>
          <a:p>
            <a:r>
              <a:rPr lang="pt-BR" dirty="0" smtClean="0"/>
              <a:t>A viajem até Santa Cruz, dura cerca de 18h. </a:t>
            </a:r>
          </a:p>
          <a:p>
            <a:r>
              <a:rPr lang="pt-BR" dirty="0" smtClean="0"/>
              <a:t>600 km de trilhos sacudindo.</a:t>
            </a:r>
          </a:p>
          <a:p>
            <a:endParaRPr lang="pt-BR" dirty="0" smtClean="0"/>
          </a:p>
          <a:p>
            <a:pPr algn="just"/>
            <a:r>
              <a:rPr lang="pt-BR" sz="1200" b="1" dirty="0" err="1" smtClean="0"/>
              <a:t>Expreso</a:t>
            </a:r>
            <a:r>
              <a:rPr lang="pt-BR" sz="1200" b="1" dirty="0" smtClean="0"/>
              <a:t> Oriental</a:t>
            </a:r>
            <a:r>
              <a:rPr lang="pt-BR" sz="1200" dirty="0" smtClean="0"/>
              <a:t> (</a:t>
            </a:r>
            <a:r>
              <a:rPr lang="pt-BR" sz="1200" dirty="0" err="1" smtClean="0"/>
              <a:t>Pulmann</a:t>
            </a:r>
            <a:r>
              <a:rPr lang="pt-BR" sz="1200" dirty="0" smtClean="0"/>
              <a:t>, 127 </a:t>
            </a:r>
            <a:r>
              <a:rPr lang="pt-BR" sz="1200" dirty="0" err="1" smtClean="0"/>
              <a:t>Bs</a:t>
            </a:r>
            <a:r>
              <a:rPr lang="pt-BR" sz="1200" dirty="0" smtClean="0"/>
              <a:t>.), saindo de </a:t>
            </a:r>
            <a:r>
              <a:rPr lang="pt-BR" sz="1200" dirty="0" err="1" smtClean="0"/>
              <a:t>Quijarro</a:t>
            </a:r>
            <a:r>
              <a:rPr lang="pt-BR" sz="1200" dirty="0" smtClean="0"/>
              <a:t> às 16h30 de 3ª, 5ª e domingo e chegando às 8h40 do dia seguinte.</a:t>
            </a:r>
          </a:p>
          <a:p>
            <a:pPr algn="just"/>
            <a:r>
              <a:rPr lang="pt-BR" sz="1200" b="1" dirty="0" err="1" smtClean="0"/>
              <a:t>Tren</a:t>
            </a:r>
            <a:r>
              <a:rPr lang="pt-BR" sz="1200" b="1" dirty="0" smtClean="0"/>
              <a:t> Rápido</a:t>
            </a:r>
            <a:r>
              <a:rPr lang="pt-BR" sz="1200" dirty="0" smtClean="0"/>
              <a:t> (</a:t>
            </a:r>
            <a:r>
              <a:rPr lang="pt-BR" sz="1200" i="1" dirty="0" smtClean="0"/>
              <a:t>Regional</a:t>
            </a:r>
            <a:r>
              <a:rPr lang="pt-BR" sz="1200" dirty="0" smtClean="0"/>
              <a:t>) (</a:t>
            </a:r>
            <a:r>
              <a:rPr lang="pt-BR" sz="1200" dirty="0" err="1" smtClean="0"/>
              <a:t>Pulmann</a:t>
            </a:r>
            <a:r>
              <a:rPr lang="pt-BR" sz="1200" dirty="0" smtClean="0"/>
              <a:t>, 115 </a:t>
            </a:r>
            <a:r>
              <a:rPr lang="pt-BR" sz="1200" dirty="0" err="1" smtClean="0"/>
              <a:t>Bs</a:t>
            </a:r>
            <a:r>
              <a:rPr lang="pt-BR" sz="1200" dirty="0" smtClean="0"/>
              <a:t>., primeira, 52 </a:t>
            </a:r>
            <a:r>
              <a:rPr lang="pt-BR" sz="1200" dirty="0" err="1" smtClean="0"/>
              <a:t>Bs</a:t>
            </a:r>
            <a:r>
              <a:rPr lang="pt-BR" sz="1200" dirty="0" smtClean="0"/>
              <a:t>., e segunda, 35 </a:t>
            </a:r>
            <a:r>
              <a:rPr lang="pt-BR" sz="1200" dirty="0" err="1" smtClean="0"/>
              <a:t>Bs</a:t>
            </a:r>
            <a:r>
              <a:rPr lang="pt-BR" sz="1200" dirty="0" smtClean="0"/>
              <a:t>., apenas até </a:t>
            </a:r>
            <a:r>
              <a:rPr lang="pt-BR" sz="1200" dirty="0" err="1" smtClean="0"/>
              <a:t>Rivero</a:t>
            </a:r>
            <a:r>
              <a:rPr lang="pt-BR" sz="1200" dirty="0" smtClean="0"/>
              <a:t> </a:t>
            </a:r>
            <a:r>
              <a:rPr lang="pt-BR" sz="1200" dirty="0" err="1" smtClean="0"/>
              <a:t>Torrez</a:t>
            </a:r>
            <a:r>
              <a:rPr lang="pt-BR" sz="1200" dirty="0" smtClean="0"/>
              <a:t>), saindo às 12h45 de 2ª a sábado, chegando às 9h25 do dia seguinte.</a:t>
            </a:r>
          </a:p>
          <a:p>
            <a:pPr algn="just"/>
            <a:r>
              <a:rPr lang="pt-BR" sz="1200" b="1" u="sng" dirty="0" err="1" smtClean="0"/>
              <a:t>Ferrobus</a:t>
            </a:r>
            <a:r>
              <a:rPr lang="pt-BR" sz="1200" u="sng" dirty="0" smtClean="0"/>
              <a:t> (Leito, 257 </a:t>
            </a:r>
            <a:r>
              <a:rPr lang="pt-BR" sz="1200" u="sng" dirty="0" err="1" smtClean="0"/>
              <a:t>Bs</a:t>
            </a:r>
            <a:r>
              <a:rPr lang="pt-BR" sz="1200" u="sng" dirty="0" smtClean="0"/>
              <a:t>., e semi-leito, 222 </a:t>
            </a:r>
            <a:r>
              <a:rPr lang="pt-BR" sz="1200" u="sng" dirty="0" err="1" smtClean="0"/>
              <a:t>Bs</a:t>
            </a:r>
            <a:r>
              <a:rPr lang="pt-BR" sz="1200" u="sng" dirty="0" smtClean="0"/>
              <a:t>.), saindo às 19h de 2ª, 4ª e 6ª, chegando em Santa Cruz às 8h50 do dia seguinte.</a:t>
            </a:r>
          </a:p>
          <a:p>
            <a:endParaRPr lang="pt-BR" dirty="0" smtClean="0"/>
          </a:p>
          <a:p>
            <a:endParaRPr lang="pt-BR" dirty="0" smtClean="0"/>
          </a:p>
        </p:txBody>
      </p:sp>
      <p:pic>
        <p:nvPicPr>
          <p:cNvPr id="24581" name="Picture 5"/>
          <p:cNvPicPr>
            <a:picLocks noChangeAspect="1" noChangeArrowheads="1"/>
          </p:cNvPicPr>
          <p:nvPr/>
        </p:nvPicPr>
        <p:blipFill>
          <a:blip r:embed="rId4"/>
          <a:srcRect/>
          <a:stretch>
            <a:fillRect/>
          </a:stretch>
        </p:blipFill>
        <p:spPr bwMode="auto">
          <a:xfrm>
            <a:off x="4857752" y="142852"/>
            <a:ext cx="3810000" cy="2857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500042"/>
            <a:ext cx="8229600" cy="5626121"/>
          </a:xfrm>
        </p:spPr>
        <p:txBody>
          <a:bodyPr>
            <a:noAutofit/>
          </a:bodyPr>
          <a:lstStyle/>
          <a:p>
            <a:pPr algn="just">
              <a:buNone/>
            </a:pPr>
            <a:r>
              <a:rPr lang="pt-BR" sz="1600" dirty="0" smtClean="0">
                <a:latin typeface="Arial" pitchFamily="34" charset="0"/>
                <a:cs typeface="Arial" pitchFamily="34" charset="0"/>
              </a:rPr>
              <a:t>       Existem três tipos de trem para fazer esta viagem, o mais popular trem da morte sai de segunda, quarta, sexta, esta </a:t>
            </a:r>
            <a:r>
              <a:rPr lang="pt-BR" sz="1600" dirty="0" err="1" smtClean="0">
                <a:latin typeface="Arial" pitchFamily="34" charset="0"/>
                <a:cs typeface="Arial" pitchFamily="34" charset="0"/>
              </a:rPr>
              <a:t>composicao</a:t>
            </a:r>
            <a:r>
              <a:rPr lang="pt-BR" sz="1600" dirty="0" smtClean="0">
                <a:latin typeface="Arial" pitchFamily="34" charset="0"/>
                <a:cs typeface="Arial" pitchFamily="34" charset="0"/>
              </a:rPr>
              <a:t> tem duas classes, a primeira, que de primeira </a:t>
            </a:r>
            <a:r>
              <a:rPr lang="pt-BR" sz="1600" dirty="0" err="1" smtClean="0">
                <a:latin typeface="Arial" pitchFamily="34" charset="0"/>
                <a:cs typeface="Arial" pitchFamily="34" charset="0"/>
              </a:rPr>
              <a:t>nao</a:t>
            </a:r>
            <a:r>
              <a:rPr lang="pt-BR" sz="1600" dirty="0" smtClean="0">
                <a:latin typeface="Arial" pitchFamily="34" charset="0"/>
                <a:cs typeface="Arial" pitchFamily="34" charset="0"/>
              </a:rPr>
              <a:t> tem nada, é exatamente a pior classe de duas que o trem possui, a outra é a </a:t>
            </a:r>
            <a:r>
              <a:rPr lang="pt-BR" sz="1600" dirty="0" err="1" smtClean="0">
                <a:latin typeface="Arial" pitchFamily="34" charset="0"/>
                <a:cs typeface="Arial" pitchFamily="34" charset="0"/>
              </a:rPr>
              <a:t>Pullman</a:t>
            </a:r>
            <a:r>
              <a:rPr lang="pt-BR" sz="1600" dirty="0" smtClean="0">
                <a:latin typeface="Arial" pitchFamily="34" charset="0"/>
                <a:cs typeface="Arial" pitchFamily="34" charset="0"/>
              </a:rPr>
              <a:t> que reclina o banco um pouco e o dobro do </a:t>
            </a:r>
            <a:r>
              <a:rPr lang="pt-BR" sz="1600" dirty="0" err="1" smtClean="0">
                <a:latin typeface="Arial" pitchFamily="34" charset="0"/>
                <a:cs typeface="Arial" pitchFamily="34" charset="0"/>
              </a:rPr>
              <a:t>preco</a:t>
            </a:r>
            <a:r>
              <a:rPr lang="pt-BR" sz="1600" dirty="0" smtClean="0">
                <a:latin typeface="Arial" pitchFamily="34" charset="0"/>
                <a:cs typeface="Arial" pitchFamily="34" charset="0"/>
              </a:rPr>
              <a:t> que me custou B$ 115,00 ou o equivalente a R$ 39,00. Existem outras </a:t>
            </a:r>
            <a:r>
              <a:rPr lang="pt-BR" sz="1600" dirty="0" err="1" smtClean="0">
                <a:latin typeface="Arial" pitchFamily="34" charset="0"/>
                <a:cs typeface="Arial" pitchFamily="34" charset="0"/>
              </a:rPr>
              <a:t>opcoes</a:t>
            </a:r>
            <a:r>
              <a:rPr lang="pt-BR" sz="1600" dirty="0" smtClean="0">
                <a:latin typeface="Arial" pitchFamily="34" charset="0"/>
                <a:cs typeface="Arial" pitchFamily="34" charset="0"/>
              </a:rPr>
              <a:t> para quem gosta de mais conforto de </a:t>
            </a:r>
            <a:r>
              <a:rPr lang="pt-BR" sz="1600" dirty="0" err="1" smtClean="0">
                <a:latin typeface="Arial" pitchFamily="34" charset="0"/>
                <a:cs typeface="Arial" pitchFamily="34" charset="0"/>
              </a:rPr>
              <a:t>terca</a:t>
            </a:r>
            <a:r>
              <a:rPr lang="pt-BR" sz="1600" dirty="0" smtClean="0">
                <a:latin typeface="Arial" pitchFamily="34" charset="0"/>
                <a:cs typeface="Arial" pitchFamily="34" charset="0"/>
              </a:rPr>
              <a:t>, quinta e sábado sai a outra </a:t>
            </a:r>
            <a:r>
              <a:rPr lang="pt-BR" sz="1600" dirty="0" err="1" smtClean="0">
                <a:latin typeface="Arial" pitchFamily="34" charset="0"/>
                <a:cs typeface="Arial" pitchFamily="34" charset="0"/>
              </a:rPr>
              <a:t>composicao</a:t>
            </a:r>
            <a:r>
              <a:rPr lang="pt-BR" sz="1600" dirty="0" smtClean="0">
                <a:latin typeface="Arial" pitchFamily="34" charset="0"/>
                <a:cs typeface="Arial" pitchFamily="34" charset="0"/>
              </a:rPr>
              <a:t> um pouco mais </a:t>
            </a:r>
            <a:r>
              <a:rPr lang="pt-BR" sz="1600" dirty="0" err="1" smtClean="0">
                <a:latin typeface="Arial" pitchFamily="34" charset="0"/>
                <a:cs typeface="Arial" pitchFamily="34" charset="0"/>
              </a:rPr>
              <a:t>confortavel</a:t>
            </a:r>
            <a:r>
              <a:rPr lang="pt-BR" sz="1600" dirty="0" smtClean="0">
                <a:latin typeface="Arial" pitchFamily="34" charset="0"/>
                <a:cs typeface="Arial" pitchFamily="34" charset="0"/>
              </a:rPr>
              <a:t> e todos os dias de noite sai o expresso oriental que dura a metade do tempo, a </a:t>
            </a:r>
            <a:r>
              <a:rPr lang="pt-BR" sz="1600" dirty="0" err="1" smtClean="0">
                <a:latin typeface="Arial" pitchFamily="34" charset="0"/>
                <a:cs typeface="Arial" pitchFamily="34" charset="0"/>
              </a:rPr>
              <a:t>composicao</a:t>
            </a:r>
            <a:r>
              <a:rPr lang="pt-BR" sz="1600" dirty="0" smtClean="0">
                <a:latin typeface="Arial" pitchFamily="34" charset="0"/>
                <a:cs typeface="Arial" pitchFamily="34" charset="0"/>
              </a:rPr>
              <a:t> tem apenas dois </a:t>
            </a:r>
            <a:r>
              <a:rPr lang="pt-BR" sz="1600" dirty="0" err="1" smtClean="0">
                <a:latin typeface="Arial" pitchFamily="34" charset="0"/>
                <a:cs typeface="Arial" pitchFamily="34" charset="0"/>
              </a:rPr>
              <a:t>vagoes</a:t>
            </a:r>
            <a:r>
              <a:rPr lang="pt-BR" sz="1600" dirty="0" smtClean="0">
                <a:latin typeface="Arial" pitchFamily="34" charset="0"/>
                <a:cs typeface="Arial" pitchFamily="34" charset="0"/>
              </a:rPr>
              <a:t> equipados com cama, semi-cama e ar condicionado e muito mais cara, mas como queria me aventurar no mais verdadeiro estilo boliviano optei pela classe </a:t>
            </a:r>
            <a:r>
              <a:rPr lang="pt-BR" sz="1600" dirty="0" err="1" smtClean="0">
                <a:latin typeface="Arial" pitchFamily="34" charset="0"/>
                <a:cs typeface="Arial" pitchFamily="34" charset="0"/>
              </a:rPr>
              <a:t>pullman</a:t>
            </a:r>
            <a:r>
              <a:rPr lang="pt-BR" sz="1600" dirty="0" smtClean="0">
                <a:latin typeface="Arial" pitchFamily="34" charset="0"/>
                <a:cs typeface="Arial" pitchFamily="34" charset="0"/>
              </a:rPr>
              <a:t>.</a:t>
            </a:r>
          </a:p>
          <a:p>
            <a:pPr algn="just">
              <a:buNone/>
            </a:pPr>
            <a:endParaRPr lang="pt-BR" sz="1600" dirty="0" smtClean="0">
              <a:latin typeface="Arial" pitchFamily="34" charset="0"/>
              <a:cs typeface="Arial" pitchFamily="34" charset="0"/>
            </a:endParaRPr>
          </a:p>
          <a:p>
            <a:pPr algn="just">
              <a:buNone/>
            </a:pPr>
            <a:r>
              <a:rPr lang="pt-BR" sz="1600" dirty="0" smtClean="0">
                <a:latin typeface="Arial" pitchFamily="34" charset="0"/>
                <a:cs typeface="Arial" pitchFamily="34" charset="0"/>
              </a:rPr>
              <a:t>Estas informações não consegui confirmar!</a:t>
            </a:r>
            <a:endParaRPr lang="pt-BR" sz="1600" dirty="0">
              <a:latin typeface="Arial" pitchFamily="34" charset="0"/>
              <a:cs typeface="Arial" pitchFamily="34" charset="0"/>
            </a:endParaRPr>
          </a:p>
        </p:txBody>
      </p:sp>
      <p:pic>
        <p:nvPicPr>
          <p:cNvPr id="28674" name="Picture 2" descr="http://2.bp.blogspot.com/_1A9Yu1Fglo4/SFVX-7Ir30I/AAAAAAAAAFE/srKbJYJXeuE/s400/terminal.jpg"/>
          <p:cNvPicPr>
            <a:picLocks noChangeAspect="1" noChangeArrowheads="1"/>
          </p:cNvPicPr>
          <p:nvPr/>
        </p:nvPicPr>
        <p:blipFill>
          <a:blip r:embed="rId2"/>
          <a:srcRect/>
          <a:stretch>
            <a:fillRect/>
          </a:stretch>
        </p:blipFill>
        <p:spPr bwMode="auto">
          <a:xfrm>
            <a:off x="4714876" y="3643314"/>
            <a:ext cx="3810000" cy="2857500"/>
          </a:xfrm>
          <a:prstGeom prst="rect">
            <a:avLst/>
          </a:prstGeom>
          <a:noFill/>
        </p:spPr>
      </p:pic>
      <p:sp>
        <p:nvSpPr>
          <p:cNvPr id="5" name="CaixaDeTexto 4"/>
          <p:cNvSpPr txBox="1"/>
          <p:nvPr/>
        </p:nvSpPr>
        <p:spPr>
          <a:xfrm>
            <a:off x="285720" y="4071942"/>
            <a:ext cx="4249112" cy="923330"/>
          </a:xfrm>
          <a:prstGeom prst="rect">
            <a:avLst/>
          </a:prstGeom>
          <a:noFill/>
        </p:spPr>
        <p:txBody>
          <a:bodyPr wrap="none" rtlCol="0">
            <a:spAutoFit/>
          </a:bodyPr>
          <a:lstStyle/>
          <a:p>
            <a:r>
              <a:rPr lang="pt-BR" dirty="0" smtClean="0"/>
              <a:t>Finalmente Santa Cruz de La </a:t>
            </a:r>
            <a:r>
              <a:rPr lang="pt-BR" dirty="0" err="1" smtClean="0"/>
              <a:t>Sierra</a:t>
            </a:r>
            <a:r>
              <a:rPr lang="pt-BR" dirty="0" smtClean="0"/>
              <a:t>. Estação</a:t>
            </a:r>
          </a:p>
          <a:p>
            <a:r>
              <a:rPr lang="pt-BR" dirty="0" smtClean="0"/>
              <a:t>De trem e de </a:t>
            </a:r>
            <a:r>
              <a:rPr lang="pt-BR" dirty="0" err="1" smtClean="0"/>
              <a:t>busu</a:t>
            </a:r>
            <a:r>
              <a:rPr lang="pt-BR" dirty="0" smtClean="0"/>
              <a:t> ao mesmo tempo.</a:t>
            </a:r>
          </a:p>
          <a:p>
            <a:endParaRPr lang="pt-B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a:off x="357158" y="714356"/>
            <a:ext cx="8416952" cy="2743129"/>
          </a:xfrm>
          <a:prstGeom prst="rect">
            <a:avLst/>
          </a:prstGeom>
          <a:noFill/>
          <a:ln w="9525">
            <a:noFill/>
            <a:miter lim="800000"/>
            <a:headEnd/>
            <a:tailEnd/>
          </a:ln>
          <a:effectLst/>
        </p:spPr>
      </p:pic>
      <p:sp>
        <p:nvSpPr>
          <p:cNvPr id="7" name="CaixaDeTexto 6"/>
          <p:cNvSpPr txBox="1"/>
          <p:nvPr/>
        </p:nvSpPr>
        <p:spPr>
          <a:xfrm>
            <a:off x="214282" y="3714752"/>
            <a:ext cx="8602291" cy="369332"/>
          </a:xfrm>
          <a:prstGeom prst="rect">
            <a:avLst/>
          </a:prstGeom>
          <a:noFill/>
        </p:spPr>
        <p:txBody>
          <a:bodyPr wrap="none" rtlCol="0">
            <a:spAutoFit/>
          </a:bodyPr>
          <a:lstStyle/>
          <a:p>
            <a:r>
              <a:rPr lang="pt-BR" dirty="0" smtClean="0"/>
              <a:t>Caminho de aproximadamente 600 km realizado de Trem conhecido como Trem da Morte </a:t>
            </a:r>
            <a:endParaRPr lang="pt-BR" dirty="0"/>
          </a:p>
        </p:txBody>
      </p:sp>
      <p:pic>
        <p:nvPicPr>
          <p:cNvPr id="8" name="Picture 2" descr="https://encrypted-tbn2.gstatic.com/images?q=tbn:ANd9GcQCnpPf1ctXYDlakqMQAcMsoTVdd24Ki4kV9ynKiy8EEHb6cSvs6Q"/>
          <p:cNvPicPr>
            <a:picLocks noChangeAspect="1" noChangeArrowheads="1"/>
          </p:cNvPicPr>
          <p:nvPr/>
        </p:nvPicPr>
        <p:blipFill>
          <a:blip r:embed="rId3"/>
          <a:srcRect/>
          <a:stretch>
            <a:fillRect/>
          </a:stretch>
        </p:blipFill>
        <p:spPr bwMode="auto">
          <a:xfrm>
            <a:off x="2428860" y="4354728"/>
            <a:ext cx="4605852" cy="2196638"/>
          </a:xfrm>
          <a:prstGeom prst="rect">
            <a:avLst/>
          </a:prstGeom>
          <a:noFill/>
        </p:spPr>
      </p:pic>
    </p:spTree>
    <p:extLst>
      <p:ext uri="{BB962C8B-B14F-4D97-AF65-F5344CB8AC3E}">
        <p14:creationId xmlns:p14="http://schemas.microsoft.com/office/powerpoint/2010/main" xmlns="" val="982431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285728"/>
            <a:ext cx="8229600" cy="5840435"/>
          </a:xfrm>
        </p:spPr>
        <p:txBody>
          <a:bodyPr/>
          <a:lstStyle/>
          <a:p>
            <a:pPr algn="ctr">
              <a:buNone/>
            </a:pPr>
            <a:r>
              <a:rPr lang="pt-BR" dirty="0" smtClean="0"/>
              <a:t> </a:t>
            </a:r>
            <a:r>
              <a:rPr lang="pt-BR" sz="2400" dirty="0" smtClean="0"/>
              <a:t>Após cansativa viagem, talvez seja interessante uma boa noite de sono em Santa Cruz bem como conhecer o lugar. </a:t>
            </a:r>
            <a:r>
              <a:rPr lang="pt-BR" sz="2400" i="1" u="sng" dirty="0" smtClean="0"/>
              <a:t>Vale lembrar que tenho conhecidos aqui não sei se consigo contato mas vale tentar</a:t>
            </a:r>
            <a:endParaRPr lang="pt-BR" sz="2400" i="1" u="sng" dirty="0"/>
          </a:p>
        </p:txBody>
      </p:sp>
      <p:pic>
        <p:nvPicPr>
          <p:cNvPr id="29698" name="Picture 2" descr="http://2.bp.blogspot.com/_1A9Yu1Fglo4/SFVXgp6YUtI/AAAAAAAAAEk/CVuH-EegE6g/s400/julho2006+032.jpg"/>
          <p:cNvPicPr>
            <a:picLocks noChangeAspect="1" noChangeArrowheads="1"/>
          </p:cNvPicPr>
          <p:nvPr/>
        </p:nvPicPr>
        <p:blipFill>
          <a:blip r:embed="rId2"/>
          <a:srcRect/>
          <a:stretch>
            <a:fillRect/>
          </a:stretch>
        </p:blipFill>
        <p:spPr bwMode="auto">
          <a:xfrm>
            <a:off x="571472" y="2285992"/>
            <a:ext cx="2333668" cy="1750252"/>
          </a:xfrm>
          <a:prstGeom prst="rect">
            <a:avLst/>
          </a:prstGeom>
          <a:noFill/>
        </p:spPr>
      </p:pic>
      <p:pic>
        <p:nvPicPr>
          <p:cNvPr id="29700" name="Picture 4" descr="http://4.bp.blogspot.com/_1A9Yu1Fglo4/SFVXpKJgVTI/AAAAAAAAAEs/uboBSwRdUB8/s400/julho2006+030.jpg"/>
          <p:cNvPicPr>
            <a:picLocks noChangeAspect="1" noChangeArrowheads="1"/>
          </p:cNvPicPr>
          <p:nvPr/>
        </p:nvPicPr>
        <p:blipFill>
          <a:blip r:embed="rId3"/>
          <a:srcRect/>
          <a:stretch>
            <a:fillRect/>
          </a:stretch>
        </p:blipFill>
        <p:spPr bwMode="auto">
          <a:xfrm>
            <a:off x="6000760" y="1928802"/>
            <a:ext cx="2857520" cy="2143140"/>
          </a:xfrm>
          <a:prstGeom prst="rect">
            <a:avLst/>
          </a:prstGeom>
          <a:noFill/>
        </p:spPr>
      </p:pic>
      <p:pic>
        <p:nvPicPr>
          <p:cNvPr id="29702" name="Picture 6" descr="http://4.bp.blogspot.com/_1A9Yu1Fglo4/SFVXp69x81I/AAAAAAAAAE0/UPdnY16SWik/s400/julho2006+034.jpg"/>
          <p:cNvPicPr>
            <a:picLocks noChangeAspect="1" noChangeArrowheads="1"/>
          </p:cNvPicPr>
          <p:nvPr/>
        </p:nvPicPr>
        <p:blipFill>
          <a:blip r:embed="rId4"/>
          <a:srcRect/>
          <a:stretch>
            <a:fillRect/>
          </a:stretch>
        </p:blipFill>
        <p:spPr bwMode="auto">
          <a:xfrm>
            <a:off x="714348" y="4286256"/>
            <a:ext cx="2667046" cy="2000284"/>
          </a:xfrm>
          <a:prstGeom prst="rect">
            <a:avLst/>
          </a:prstGeom>
          <a:noFill/>
        </p:spPr>
      </p:pic>
      <p:pic>
        <p:nvPicPr>
          <p:cNvPr id="29704" name="Picture 8" descr="http://2.bp.blogspot.com/_1A9Yu1Fglo4/SFVXqFKWKkI/AAAAAAAAAE8/hTQe52jymMU/s400/julho2006+036.jpg"/>
          <p:cNvPicPr>
            <a:picLocks noChangeAspect="1" noChangeArrowheads="1"/>
          </p:cNvPicPr>
          <p:nvPr/>
        </p:nvPicPr>
        <p:blipFill>
          <a:blip r:embed="rId5"/>
          <a:srcRect/>
          <a:stretch>
            <a:fillRect/>
          </a:stretch>
        </p:blipFill>
        <p:spPr bwMode="auto">
          <a:xfrm>
            <a:off x="3929058" y="2357430"/>
            <a:ext cx="1643094" cy="2190792"/>
          </a:xfrm>
          <a:prstGeom prst="rect">
            <a:avLst/>
          </a:prstGeom>
          <a:noFill/>
        </p:spPr>
      </p:pic>
      <p:sp>
        <p:nvSpPr>
          <p:cNvPr id="9" name="CaixaDeTexto 8"/>
          <p:cNvSpPr txBox="1"/>
          <p:nvPr/>
        </p:nvSpPr>
        <p:spPr>
          <a:xfrm>
            <a:off x="3857620" y="4786322"/>
            <a:ext cx="5000660" cy="1200329"/>
          </a:xfrm>
          <a:prstGeom prst="rect">
            <a:avLst/>
          </a:prstGeom>
          <a:noFill/>
        </p:spPr>
        <p:txBody>
          <a:bodyPr wrap="square" rtlCol="0">
            <a:spAutoFit/>
          </a:bodyPr>
          <a:lstStyle/>
          <a:p>
            <a:r>
              <a:rPr lang="pt-BR" dirty="0" smtClean="0">
                <a:solidFill>
                  <a:srgbClr val="FF0000"/>
                </a:solidFill>
              </a:rPr>
              <a:t>Alguns sites recomendam seguir direto para </a:t>
            </a:r>
            <a:r>
              <a:rPr lang="pt-BR" dirty="0" err="1" smtClean="0">
                <a:solidFill>
                  <a:srgbClr val="FF0000"/>
                </a:solidFill>
              </a:rPr>
              <a:t>LaPaz</a:t>
            </a:r>
            <a:r>
              <a:rPr lang="pt-BR" dirty="0" smtClean="0">
                <a:solidFill>
                  <a:srgbClr val="FF0000"/>
                </a:solidFill>
              </a:rPr>
              <a:t> nosso próximo destino, passando por </a:t>
            </a:r>
            <a:r>
              <a:rPr lang="pt-BR" dirty="0" err="1" smtClean="0">
                <a:solidFill>
                  <a:srgbClr val="FF0000"/>
                </a:solidFill>
              </a:rPr>
              <a:t>Cochabamba</a:t>
            </a:r>
            <a:r>
              <a:rPr lang="pt-BR" dirty="0" smtClean="0">
                <a:solidFill>
                  <a:srgbClr val="FF0000"/>
                </a:solidFill>
              </a:rPr>
              <a:t>. E então pernoitar em La Paz e fazer turismo. Desta Forma, vou colocar aqui estas duas opções.</a:t>
            </a:r>
            <a:endParaRPr lang="pt-BR"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Pernoitando em Santa Cruz.....</a:t>
            </a:r>
            <a:endParaRPr lang="pt-BR" dirty="0"/>
          </a:p>
        </p:txBody>
      </p:sp>
      <p:pic>
        <p:nvPicPr>
          <p:cNvPr id="30722" name="Picture 2"/>
          <p:cNvPicPr>
            <a:picLocks noChangeAspect="1" noChangeArrowheads="1"/>
          </p:cNvPicPr>
          <p:nvPr/>
        </p:nvPicPr>
        <p:blipFill>
          <a:blip r:embed="rId2"/>
          <a:srcRect/>
          <a:stretch>
            <a:fillRect/>
          </a:stretch>
        </p:blipFill>
        <p:spPr bwMode="auto">
          <a:xfrm>
            <a:off x="357158" y="1500174"/>
            <a:ext cx="4009812" cy="3311474"/>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a:stretch>
            <a:fillRect/>
          </a:stretch>
        </p:blipFill>
        <p:spPr bwMode="auto">
          <a:xfrm>
            <a:off x="4500562" y="1500174"/>
            <a:ext cx="3773192" cy="3102050"/>
          </a:xfrm>
          <a:prstGeom prst="rect">
            <a:avLst/>
          </a:prstGeom>
          <a:noFill/>
          <a:ln w="9525">
            <a:noFill/>
            <a:miter lim="800000"/>
            <a:headEnd/>
            <a:tailEnd/>
          </a:ln>
          <a:effectLst/>
        </p:spPr>
      </p:pic>
      <p:pic>
        <p:nvPicPr>
          <p:cNvPr id="30724" name="Picture 4"/>
          <p:cNvPicPr>
            <a:picLocks noChangeAspect="1" noChangeArrowheads="1"/>
          </p:cNvPicPr>
          <p:nvPr/>
        </p:nvPicPr>
        <p:blipFill>
          <a:blip r:embed="rId4"/>
          <a:srcRect/>
          <a:stretch>
            <a:fillRect/>
          </a:stretch>
        </p:blipFill>
        <p:spPr bwMode="auto">
          <a:xfrm>
            <a:off x="5286380" y="3643314"/>
            <a:ext cx="3071834" cy="2554109"/>
          </a:xfrm>
          <a:prstGeom prst="rect">
            <a:avLst/>
          </a:prstGeom>
          <a:noFill/>
          <a:ln w="9525">
            <a:noFill/>
            <a:miter lim="800000"/>
            <a:headEnd/>
            <a:tailEnd/>
          </a:ln>
          <a:effectLst/>
        </p:spPr>
      </p:pic>
      <p:sp>
        <p:nvSpPr>
          <p:cNvPr id="8" name="CaixaDeTexto 7"/>
          <p:cNvSpPr txBox="1"/>
          <p:nvPr/>
        </p:nvSpPr>
        <p:spPr>
          <a:xfrm>
            <a:off x="285720" y="5429264"/>
            <a:ext cx="4746107" cy="646331"/>
          </a:xfrm>
          <a:prstGeom prst="rect">
            <a:avLst/>
          </a:prstGeom>
          <a:noFill/>
        </p:spPr>
        <p:txBody>
          <a:bodyPr wrap="none" rtlCol="0">
            <a:spAutoFit/>
          </a:bodyPr>
          <a:lstStyle/>
          <a:p>
            <a:r>
              <a:rPr lang="pt-BR" dirty="0" smtClean="0"/>
              <a:t>O Elisa Seria a Escolha natural. Deve-se levar em </a:t>
            </a:r>
          </a:p>
          <a:p>
            <a:r>
              <a:rPr lang="pt-BR" dirty="0" smtClean="0"/>
              <a:t>Conta refeições.</a:t>
            </a:r>
            <a:endParaRPr lang="pt-B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2910" y="285729"/>
            <a:ext cx="7772400" cy="785817"/>
          </a:xfrm>
        </p:spPr>
        <p:txBody>
          <a:bodyPr/>
          <a:lstStyle/>
          <a:p>
            <a:r>
              <a:rPr lang="pt-BR" dirty="0" smtClean="0"/>
              <a:t>Seguindo direto para La Paz </a:t>
            </a:r>
            <a:endParaRPr lang="pt-BR" dirty="0"/>
          </a:p>
        </p:txBody>
      </p:sp>
      <p:pic>
        <p:nvPicPr>
          <p:cNvPr id="1026" name="Picture 2" descr="http://t1.gstatic.com/images?q=tbn:ANd9GcT45mDkCg4HS4P7TsYaZxSWRQRK4AOqD4JtoFZYMG5AeBGFmkHr"/>
          <p:cNvPicPr>
            <a:picLocks noChangeAspect="1" noChangeArrowheads="1"/>
          </p:cNvPicPr>
          <p:nvPr/>
        </p:nvPicPr>
        <p:blipFill>
          <a:blip r:embed="rId2"/>
          <a:srcRect/>
          <a:stretch>
            <a:fillRect/>
          </a:stretch>
        </p:blipFill>
        <p:spPr bwMode="auto">
          <a:xfrm>
            <a:off x="500034" y="1500174"/>
            <a:ext cx="2466975" cy="1847851"/>
          </a:xfrm>
          <a:prstGeom prst="rect">
            <a:avLst/>
          </a:prstGeom>
          <a:noFill/>
        </p:spPr>
      </p:pic>
      <p:sp>
        <p:nvSpPr>
          <p:cNvPr id="5" name="CaixaDeTexto 4"/>
          <p:cNvSpPr txBox="1"/>
          <p:nvPr/>
        </p:nvSpPr>
        <p:spPr>
          <a:xfrm>
            <a:off x="3143240" y="1500174"/>
            <a:ext cx="5715040" cy="2585323"/>
          </a:xfrm>
          <a:prstGeom prst="rect">
            <a:avLst/>
          </a:prstGeom>
          <a:noFill/>
        </p:spPr>
        <p:txBody>
          <a:bodyPr wrap="square" rtlCol="0">
            <a:spAutoFit/>
          </a:bodyPr>
          <a:lstStyle/>
          <a:p>
            <a:r>
              <a:rPr lang="pt-BR" dirty="0" smtClean="0"/>
              <a:t>Do terminal Bimodal em Santa Cruz pegar um ônibus para La Paz. Atenção!!!! Local de muita trapaça. Ficar muito atento ao comprar a passagem. As chances de chegarmos em Santa Cruz de manhã são grandes. Pois o Trem da morte deverá fazer o percurso de noite. No entanto isso pode variar. Devemos ficar atento, pois muitas pessoas vendem passagem somente até </a:t>
            </a:r>
            <a:r>
              <a:rPr lang="pt-BR" dirty="0" err="1" smtClean="0"/>
              <a:t>cochabamba</a:t>
            </a:r>
            <a:r>
              <a:rPr lang="pt-BR" dirty="0" smtClean="0"/>
              <a:t>.</a:t>
            </a:r>
          </a:p>
          <a:p>
            <a:endParaRPr lang="pt-BR" dirty="0" smtClean="0"/>
          </a:p>
          <a:p>
            <a:endParaRPr lang="pt-BR" dirty="0"/>
          </a:p>
        </p:txBody>
      </p:sp>
      <p:sp>
        <p:nvSpPr>
          <p:cNvPr id="6" name="CaixaDeTexto 5"/>
          <p:cNvSpPr txBox="1"/>
          <p:nvPr/>
        </p:nvSpPr>
        <p:spPr>
          <a:xfrm>
            <a:off x="428596" y="3857628"/>
            <a:ext cx="8048550" cy="369332"/>
          </a:xfrm>
          <a:prstGeom prst="rect">
            <a:avLst/>
          </a:prstGeom>
          <a:noFill/>
        </p:spPr>
        <p:txBody>
          <a:bodyPr wrap="none" rtlCol="0">
            <a:spAutoFit/>
          </a:bodyPr>
          <a:lstStyle/>
          <a:p>
            <a:r>
              <a:rPr lang="pt-BR" dirty="0" smtClean="0"/>
              <a:t>Transporte  Santa Cruz x  La Paz  US$ 20,00  aproximadamente R$ 40,00 “cambiável”</a:t>
            </a:r>
            <a:endParaRPr lang="pt-BR" dirty="0"/>
          </a:p>
        </p:txBody>
      </p:sp>
      <p:sp>
        <p:nvSpPr>
          <p:cNvPr id="8" name="CaixaDeTexto 7"/>
          <p:cNvSpPr txBox="1"/>
          <p:nvPr/>
        </p:nvSpPr>
        <p:spPr>
          <a:xfrm>
            <a:off x="571472" y="4714884"/>
            <a:ext cx="5257145" cy="646331"/>
          </a:xfrm>
          <a:prstGeom prst="rect">
            <a:avLst/>
          </a:prstGeom>
          <a:noFill/>
        </p:spPr>
        <p:txBody>
          <a:bodyPr wrap="none" rtlCol="0">
            <a:spAutoFit/>
          </a:bodyPr>
          <a:lstStyle/>
          <a:p>
            <a:r>
              <a:rPr lang="pt-BR" dirty="0" smtClean="0"/>
              <a:t>Segundo </a:t>
            </a:r>
            <a:r>
              <a:rPr lang="pt-BR" dirty="0" err="1" smtClean="0"/>
              <a:t>wikitravel</a:t>
            </a:r>
            <a:r>
              <a:rPr lang="pt-BR" dirty="0" smtClean="0"/>
              <a:t>  o ônibus sai diariamente às 17:00 </a:t>
            </a:r>
          </a:p>
          <a:p>
            <a:r>
              <a:rPr lang="pt-BR" dirty="0" smtClean="0"/>
              <a:t> 200Bs. em média</a:t>
            </a:r>
            <a:endParaRPr lang="pt-B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Iniciando a Viagem </a:t>
            </a:r>
            <a:endParaRPr lang="pt-BR" dirty="0"/>
          </a:p>
        </p:txBody>
      </p:sp>
      <p:sp>
        <p:nvSpPr>
          <p:cNvPr id="3" name="Espaço Reservado para Conteúdo 2"/>
          <p:cNvSpPr>
            <a:spLocks noGrp="1"/>
          </p:cNvSpPr>
          <p:nvPr>
            <p:ph idx="1"/>
          </p:nvPr>
        </p:nvSpPr>
        <p:spPr>
          <a:xfrm>
            <a:off x="457200" y="1412776"/>
            <a:ext cx="8229600" cy="4713387"/>
          </a:xfrm>
        </p:spPr>
        <p:txBody>
          <a:bodyPr/>
          <a:lstStyle/>
          <a:p>
            <a:pPr marL="0" indent="0">
              <a:buNone/>
            </a:pPr>
            <a:r>
              <a:rPr lang="pt-BR" dirty="0" smtClean="0"/>
              <a:t>Duas são as Opções saindo do Rio de Janeiro.</a:t>
            </a:r>
          </a:p>
          <a:p>
            <a:pPr marL="0" indent="0">
              <a:buNone/>
            </a:pPr>
            <a:endParaRPr lang="pt-BR" dirty="0" smtClean="0"/>
          </a:p>
          <a:p>
            <a:pPr marL="0" indent="0">
              <a:buNone/>
            </a:pPr>
            <a:r>
              <a:rPr lang="pt-BR" sz="4000" dirty="0" smtClean="0"/>
              <a:t>                                  Avião;</a:t>
            </a:r>
          </a:p>
          <a:p>
            <a:pPr marL="0" indent="0">
              <a:buNone/>
            </a:pPr>
            <a:endParaRPr lang="pt-BR" dirty="0" smtClean="0"/>
          </a:p>
          <a:p>
            <a:pPr marL="0" indent="0">
              <a:buNone/>
            </a:pPr>
            <a:endParaRPr lang="pt-BR" dirty="0"/>
          </a:p>
          <a:p>
            <a:pPr marL="0" indent="0">
              <a:buNone/>
            </a:pPr>
            <a:endParaRPr lang="pt-BR" dirty="0" smtClean="0"/>
          </a:p>
          <a:p>
            <a:pPr marL="0" indent="0">
              <a:buNone/>
            </a:pPr>
            <a:r>
              <a:rPr lang="pt-BR" sz="4400" dirty="0" smtClean="0"/>
              <a:t>Ônibus  </a:t>
            </a:r>
          </a:p>
          <a:p>
            <a:pPr marL="0" indent="0">
              <a:buNone/>
            </a:pPr>
            <a:endParaRPr lang="pt-BR"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24128" y="4653280"/>
            <a:ext cx="2685256" cy="17910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3568" y="2568699"/>
            <a:ext cx="3228975" cy="1409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05796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Ônibus para La Paz </a:t>
            </a:r>
            <a:endParaRPr lang="pt-BR" dirty="0"/>
          </a:p>
        </p:txBody>
      </p:sp>
      <p:sp>
        <p:nvSpPr>
          <p:cNvPr id="3" name="Espaço Reservado para Conteúdo 2"/>
          <p:cNvSpPr>
            <a:spLocks noGrp="1"/>
          </p:cNvSpPr>
          <p:nvPr>
            <p:ph idx="1"/>
          </p:nvPr>
        </p:nvSpPr>
        <p:spPr/>
        <p:txBody>
          <a:bodyPr>
            <a:normAutofit/>
          </a:bodyPr>
          <a:lstStyle/>
          <a:p>
            <a:pPr algn="just"/>
            <a:r>
              <a:rPr lang="pt-BR" sz="1600" dirty="0" smtClean="0"/>
              <a:t>É possível pegar um táxi por 70 </a:t>
            </a:r>
            <a:r>
              <a:rPr lang="pt-BR" sz="1600" dirty="0" err="1" smtClean="0"/>
              <a:t>bvs</a:t>
            </a:r>
            <a:r>
              <a:rPr lang="pt-BR" sz="1600" dirty="0" smtClean="0"/>
              <a:t> ida e volta para ir ao aeroporto </a:t>
            </a:r>
            <a:r>
              <a:rPr lang="pt-BR" sz="1600" dirty="0" err="1" smtClean="0"/>
              <a:t>internecional</a:t>
            </a:r>
            <a:r>
              <a:rPr lang="pt-BR" sz="1600" dirty="0" smtClean="0"/>
              <a:t> de </a:t>
            </a:r>
            <a:r>
              <a:rPr lang="pt-BR" sz="1600" dirty="0" err="1" smtClean="0"/>
              <a:t>Viru-Viru</a:t>
            </a:r>
            <a:r>
              <a:rPr lang="pt-BR" sz="1600" dirty="0" smtClean="0"/>
              <a:t>, ver horários de avião até La Paz (a passagem mais barata era 560 bolivianos pela Transporte </a:t>
            </a:r>
            <a:r>
              <a:rPr lang="pt-BR" sz="1600" dirty="0" err="1" smtClean="0"/>
              <a:t>Aereo</a:t>
            </a:r>
            <a:r>
              <a:rPr lang="pt-BR" sz="1600" dirty="0" smtClean="0"/>
              <a:t> Militar, 1 hora e meia o trecho,  aproximadamente . O ‘</a:t>
            </a:r>
            <a:r>
              <a:rPr lang="pt-BR" sz="1600" dirty="0" err="1" smtClean="0"/>
              <a:t>bus-cama</a:t>
            </a:r>
            <a:r>
              <a:rPr lang="pt-BR" sz="1600" dirty="0" smtClean="0"/>
              <a:t>’ , permite e ir por terra dormindo no ônibus que chegam em La Paz as 9:00 da manhã do dia seguinte (é  recomendado a FLOTA COPACABANA, porém  a </a:t>
            </a:r>
            <a:r>
              <a:rPr lang="pt-BR" sz="1600" dirty="0" err="1" smtClean="0"/>
              <a:t>Flota</a:t>
            </a:r>
            <a:r>
              <a:rPr lang="pt-BR" sz="1600" dirty="0" smtClean="0"/>
              <a:t> Trans Copacabana, está entre as melhores, o valor da passagem Santa Cruz até La Paz é de aproximadamente 150 </a:t>
            </a:r>
            <a:r>
              <a:rPr lang="pt-BR" sz="1600" dirty="0" err="1" smtClean="0"/>
              <a:t>bvs</a:t>
            </a:r>
            <a:r>
              <a:rPr lang="pt-BR" sz="1600" dirty="0" smtClean="0"/>
              <a:t> por pessoa) é fortemente recomendado pegar as melhores empresas, preferencialmente essas 2, pois há meses </a:t>
            </a:r>
            <a:r>
              <a:rPr lang="pt-BR" sz="1600" dirty="0" err="1" smtClean="0"/>
              <a:t>atras</a:t>
            </a:r>
            <a:r>
              <a:rPr lang="pt-BR" sz="1600" dirty="0" smtClean="0"/>
              <a:t> um ônibus caiu numa ribanceira pois estava com problemas no freio (e o pessoal economiza muito por lá, inclusive manutenção preventiva), e outro caiu ou bateu </a:t>
            </a:r>
            <a:r>
              <a:rPr lang="pt-BR" sz="1600" dirty="0" err="1" smtClean="0"/>
              <a:t>pq</a:t>
            </a:r>
            <a:r>
              <a:rPr lang="pt-BR" sz="1600" dirty="0" smtClean="0"/>
              <a:t> o motorista estava bêbado e não quiseram contratar outro (e pagar mais um motorista)</a:t>
            </a:r>
            <a:br>
              <a:rPr lang="pt-BR" sz="1600" dirty="0" smtClean="0"/>
            </a:br>
            <a:r>
              <a:rPr lang="pt-BR" sz="1600" dirty="0" smtClean="0"/>
              <a:t>Existe um hotel em frente  a rodoviária por 30,00 bolivianos cada pessoa é possível ficar o período no hotel).</a:t>
            </a:r>
          </a:p>
          <a:p>
            <a:pPr algn="just"/>
            <a:endParaRPr lang="pt-BR" sz="1600" dirty="0" smtClean="0"/>
          </a:p>
          <a:p>
            <a:pPr algn="just"/>
            <a:r>
              <a:rPr lang="pt-BR" sz="1600" dirty="0" smtClean="0"/>
              <a:t>No embarque é necessário comprar o “</a:t>
            </a:r>
            <a:r>
              <a:rPr lang="pt-BR" sz="1600" dirty="0" err="1" smtClean="0"/>
              <a:t>derecho</a:t>
            </a:r>
            <a:r>
              <a:rPr lang="pt-BR" sz="1600" dirty="0" smtClean="0"/>
              <a:t> de uso de </a:t>
            </a:r>
            <a:r>
              <a:rPr lang="pt-BR" sz="1600" dirty="0" err="1" smtClean="0"/>
              <a:t>alden</a:t>
            </a:r>
            <a:r>
              <a:rPr lang="pt-BR" sz="1600" dirty="0" smtClean="0"/>
              <a:t>”, uma taxa de 3,00 </a:t>
            </a:r>
            <a:r>
              <a:rPr lang="pt-BR" sz="1600" dirty="0" err="1" smtClean="0"/>
              <a:t>bvs</a:t>
            </a:r>
            <a:r>
              <a:rPr lang="pt-BR" sz="1600" dirty="0" smtClean="0"/>
              <a:t> por pessoa que paga-se na rodoviária para entrar no ônibus,</a:t>
            </a:r>
            <a:endParaRPr lang="pt-BR"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457200" y="3286124"/>
            <a:ext cx="8229600" cy="2840039"/>
          </a:xfrm>
        </p:spPr>
        <p:txBody>
          <a:bodyPr/>
          <a:lstStyle/>
          <a:p>
            <a:pPr>
              <a:buNone/>
            </a:pPr>
            <a:r>
              <a:rPr lang="pt-BR" dirty="0" smtClean="0"/>
              <a:t>12h e 15 </a:t>
            </a:r>
            <a:r>
              <a:rPr lang="pt-BR" dirty="0" err="1" smtClean="0"/>
              <a:t>min</a:t>
            </a:r>
            <a:r>
              <a:rPr lang="pt-BR" dirty="0" smtClean="0"/>
              <a:t> de trajeto. Ônibus.</a:t>
            </a:r>
            <a:endParaRPr lang="pt-BR" dirty="0"/>
          </a:p>
        </p:txBody>
      </p:sp>
      <p:pic>
        <p:nvPicPr>
          <p:cNvPr id="4" name="Picture 3"/>
          <p:cNvPicPr>
            <a:picLocks noChangeAspect="1" noChangeArrowheads="1"/>
          </p:cNvPicPr>
          <p:nvPr/>
        </p:nvPicPr>
        <p:blipFill>
          <a:blip r:embed="rId2"/>
          <a:srcRect/>
          <a:stretch>
            <a:fillRect/>
          </a:stretch>
        </p:blipFill>
        <p:spPr bwMode="auto">
          <a:xfrm>
            <a:off x="142844" y="214290"/>
            <a:ext cx="8858250" cy="2774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mw2.google.com/mw-panoramio/photos/medium/31769445.jpg"/>
          <p:cNvPicPr>
            <a:picLocks noChangeAspect="1" noChangeArrowheads="1"/>
          </p:cNvPicPr>
          <p:nvPr/>
        </p:nvPicPr>
        <p:blipFill>
          <a:blip r:embed="rId2"/>
          <a:srcRect/>
          <a:stretch>
            <a:fillRect/>
          </a:stretch>
        </p:blipFill>
        <p:spPr bwMode="auto">
          <a:xfrm>
            <a:off x="1571604" y="285728"/>
            <a:ext cx="6048450" cy="4536338"/>
          </a:xfrm>
          <a:prstGeom prst="rect">
            <a:avLst/>
          </a:prstGeom>
          <a:noFill/>
        </p:spPr>
      </p:pic>
      <p:sp>
        <p:nvSpPr>
          <p:cNvPr id="5" name="CaixaDeTexto 4"/>
          <p:cNvSpPr txBox="1"/>
          <p:nvPr/>
        </p:nvSpPr>
        <p:spPr>
          <a:xfrm>
            <a:off x="1928794" y="5429264"/>
            <a:ext cx="4926670" cy="646331"/>
          </a:xfrm>
          <a:prstGeom prst="rect">
            <a:avLst/>
          </a:prstGeom>
          <a:noFill/>
        </p:spPr>
        <p:txBody>
          <a:bodyPr wrap="none" rtlCol="0">
            <a:spAutoFit/>
          </a:bodyPr>
          <a:lstStyle/>
          <a:p>
            <a:r>
              <a:rPr lang="pt-BR" sz="3600" dirty="0" smtClean="0"/>
              <a:t>Terminal de </a:t>
            </a:r>
            <a:r>
              <a:rPr lang="pt-BR" sz="3600" dirty="0" err="1" smtClean="0"/>
              <a:t>Buses</a:t>
            </a:r>
            <a:r>
              <a:rPr lang="pt-BR" sz="3600" dirty="0" smtClean="0"/>
              <a:t> La Paz </a:t>
            </a:r>
            <a:endParaRPr lang="pt-BR" sz="3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Hospedagem em La Paz </a:t>
            </a:r>
            <a:endParaRPr lang="pt-BR" dirty="0"/>
          </a:p>
        </p:txBody>
      </p:sp>
      <p:pic>
        <p:nvPicPr>
          <p:cNvPr id="33794" name="Picture 2"/>
          <p:cNvPicPr>
            <a:picLocks noChangeAspect="1" noChangeArrowheads="1"/>
          </p:cNvPicPr>
          <p:nvPr/>
        </p:nvPicPr>
        <p:blipFill>
          <a:blip r:embed="rId2"/>
          <a:srcRect/>
          <a:stretch>
            <a:fillRect/>
          </a:stretch>
        </p:blipFill>
        <p:spPr bwMode="auto">
          <a:xfrm>
            <a:off x="4643438" y="2357430"/>
            <a:ext cx="3571836" cy="938912"/>
          </a:xfrm>
          <a:prstGeom prst="rect">
            <a:avLst/>
          </a:prstGeom>
          <a:noFill/>
          <a:ln w="9525">
            <a:noFill/>
            <a:miter lim="800000"/>
            <a:headEnd/>
            <a:tailEnd/>
          </a:ln>
          <a:effectLst/>
        </p:spPr>
      </p:pic>
      <p:pic>
        <p:nvPicPr>
          <p:cNvPr id="33795" name="Picture 3"/>
          <p:cNvPicPr>
            <a:picLocks noGrp="1" noChangeAspect="1" noChangeArrowheads="1"/>
          </p:cNvPicPr>
          <p:nvPr>
            <p:ph idx="1"/>
          </p:nvPr>
        </p:nvPicPr>
        <p:blipFill>
          <a:blip r:embed="rId3"/>
          <a:srcRect/>
          <a:stretch>
            <a:fillRect/>
          </a:stretch>
        </p:blipFill>
        <p:spPr bwMode="auto">
          <a:xfrm>
            <a:off x="142844" y="2357430"/>
            <a:ext cx="3643338" cy="963406"/>
          </a:xfrm>
          <a:prstGeom prst="rect">
            <a:avLst/>
          </a:prstGeom>
          <a:noFill/>
          <a:ln w="9525">
            <a:noFill/>
            <a:miter lim="800000"/>
            <a:headEnd/>
            <a:tailEnd/>
          </a:ln>
          <a:effectLst/>
        </p:spPr>
      </p:pic>
      <p:pic>
        <p:nvPicPr>
          <p:cNvPr id="33796" name="Picture 4"/>
          <p:cNvPicPr>
            <a:picLocks noChangeAspect="1" noChangeArrowheads="1"/>
          </p:cNvPicPr>
          <p:nvPr/>
        </p:nvPicPr>
        <p:blipFill>
          <a:blip r:embed="rId4"/>
          <a:srcRect/>
          <a:stretch>
            <a:fillRect/>
          </a:stretch>
        </p:blipFill>
        <p:spPr bwMode="auto">
          <a:xfrm>
            <a:off x="142844" y="3357562"/>
            <a:ext cx="3643370" cy="2045578"/>
          </a:xfrm>
          <a:prstGeom prst="rect">
            <a:avLst/>
          </a:prstGeom>
          <a:noFill/>
          <a:ln w="9525">
            <a:noFill/>
            <a:miter lim="800000"/>
            <a:headEnd/>
            <a:tailEnd/>
          </a:ln>
          <a:effectLst/>
        </p:spPr>
      </p:pic>
      <p:pic>
        <p:nvPicPr>
          <p:cNvPr id="33797" name="Picture 5"/>
          <p:cNvPicPr>
            <a:picLocks noChangeAspect="1" noChangeArrowheads="1"/>
          </p:cNvPicPr>
          <p:nvPr/>
        </p:nvPicPr>
        <p:blipFill>
          <a:blip r:embed="rId5"/>
          <a:srcRect/>
          <a:stretch>
            <a:fillRect/>
          </a:stretch>
        </p:blipFill>
        <p:spPr bwMode="auto">
          <a:xfrm>
            <a:off x="4643438" y="3500438"/>
            <a:ext cx="3651764" cy="2000264"/>
          </a:xfrm>
          <a:prstGeom prst="rect">
            <a:avLst/>
          </a:prstGeom>
          <a:noFill/>
          <a:ln w="9525">
            <a:noFill/>
            <a:miter lim="800000"/>
            <a:headEnd/>
            <a:tailEnd/>
          </a:ln>
          <a:effectLst/>
        </p:spPr>
      </p:pic>
      <p:sp>
        <p:nvSpPr>
          <p:cNvPr id="7" name="CaixaDeTexto 6"/>
          <p:cNvSpPr txBox="1"/>
          <p:nvPr/>
        </p:nvSpPr>
        <p:spPr>
          <a:xfrm>
            <a:off x="214282" y="5473005"/>
            <a:ext cx="8643998" cy="1384995"/>
          </a:xfrm>
          <a:prstGeom prst="rect">
            <a:avLst/>
          </a:prstGeom>
          <a:noFill/>
        </p:spPr>
        <p:txBody>
          <a:bodyPr wrap="square" rtlCol="0">
            <a:spAutoFit/>
          </a:bodyPr>
          <a:lstStyle/>
          <a:p>
            <a:r>
              <a:rPr lang="es-ES" sz="1400" b="1" dirty="0" smtClean="0"/>
              <a:t>HOTEL GLORIA 3*** ( LA PAZ - BOLIVIA) </a:t>
            </a:r>
            <a:r>
              <a:rPr lang="pt-BR" sz="1400" dirty="0" smtClean="0">
                <a:hlinkClick r:id="rId6"/>
              </a:rPr>
              <a:t>http://hotelgloria.com.bo/</a:t>
            </a:r>
            <a:r>
              <a:rPr lang="es-ES" sz="1400" dirty="0" smtClean="0"/>
              <a:t/>
            </a:r>
            <a:br>
              <a:rPr lang="es-ES" sz="1400" dirty="0" smtClean="0"/>
            </a:br>
            <a:r>
              <a:rPr lang="es-ES" sz="1400" dirty="0" smtClean="0"/>
              <a:t>Bienvenidos al Hotel Gloria de La Paz. Ubicado en pleno centro de la ciudad, uno de los hoteles más significativos, por la experiencia, trayectoria y servicios. En pleno centro, con una construcción típica de los años 70 en La Paz. </a:t>
            </a:r>
            <a:br>
              <a:rPr lang="es-ES" sz="1400" dirty="0" smtClean="0"/>
            </a:br>
            <a:r>
              <a:rPr lang="es-ES" sz="1400" dirty="0" smtClean="0"/>
              <a:t>Tarifas: </a:t>
            </a:r>
            <a:br>
              <a:rPr lang="es-ES" sz="1400" dirty="0" smtClean="0"/>
            </a:br>
            <a:r>
              <a:rPr lang="es-ES" sz="1400" dirty="0" smtClean="0"/>
              <a:t>Habitación Simple 36.00 USD </a:t>
            </a:r>
            <a:br>
              <a:rPr lang="es-ES" sz="1400" dirty="0" smtClean="0"/>
            </a:br>
            <a:r>
              <a:rPr lang="es-ES" sz="1400" dirty="0" smtClean="0"/>
              <a:t>Habitación Doble 47.00 USD</a:t>
            </a:r>
            <a:endParaRPr lang="pt-BR" sz="1400" dirty="0"/>
          </a:p>
        </p:txBody>
      </p:sp>
      <p:sp>
        <p:nvSpPr>
          <p:cNvPr id="8" name="CaixaDeTexto 7"/>
          <p:cNvSpPr txBox="1"/>
          <p:nvPr/>
        </p:nvSpPr>
        <p:spPr>
          <a:xfrm>
            <a:off x="2571736" y="6357958"/>
            <a:ext cx="2623347" cy="369332"/>
          </a:xfrm>
          <a:prstGeom prst="rect">
            <a:avLst/>
          </a:prstGeom>
          <a:noFill/>
        </p:spPr>
        <p:txBody>
          <a:bodyPr wrap="none" rtlCol="0">
            <a:spAutoFit/>
          </a:bodyPr>
          <a:lstStyle/>
          <a:p>
            <a:r>
              <a:rPr lang="pt-BR" dirty="0" smtClean="0"/>
              <a:t>Boa referencia sobre este.</a:t>
            </a:r>
            <a:endParaRPr lang="pt-BR" dirty="0"/>
          </a:p>
        </p:txBody>
      </p:sp>
      <p:sp>
        <p:nvSpPr>
          <p:cNvPr id="9" name="CaixaDeTexto 8"/>
          <p:cNvSpPr txBox="1"/>
          <p:nvPr/>
        </p:nvSpPr>
        <p:spPr>
          <a:xfrm>
            <a:off x="428596" y="1857364"/>
            <a:ext cx="3530775" cy="369332"/>
          </a:xfrm>
          <a:prstGeom prst="rect">
            <a:avLst/>
          </a:prstGeom>
          <a:noFill/>
        </p:spPr>
        <p:txBody>
          <a:bodyPr wrap="none" rtlCol="0">
            <a:spAutoFit/>
          </a:bodyPr>
          <a:lstStyle/>
          <a:p>
            <a:r>
              <a:rPr lang="pt-BR" dirty="0" smtClean="0">
                <a:hlinkClick r:id="rId7"/>
              </a:rPr>
              <a:t>http://www.hotelmiltonbolivia.com</a:t>
            </a:r>
            <a:endParaRPr lang="pt-B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 hotel Latino fica atrás da Rodoviária de La Paz. </a:t>
            </a:r>
            <a:endParaRPr lang="pt-BR" dirty="0"/>
          </a:p>
        </p:txBody>
      </p:sp>
      <p:pic>
        <p:nvPicPr>
          <p:cNvPr id="34818" name="Picture 2"/>
          <p:cNvPicPr>
            <a:picLocks noChangeAspect="1" noChangeArrowheads="1"/>
          </p:cNvPicPr>
          <p:nvPr/>
        </p:nvPicPr>
        <p:blipFill>
          <a:blip r:embed="rId2"/>
          <a:srcRect/>
          <a:stretch>
            <a:fillRect/>
          </a:stretch>
        </p:blipFill>
        <p:spPr bwMode="auto">
          <a:xfrm>
            <a:off x="1357290" y="1500174"/>
            <a:ext cx="6032968" cy="3286148"/>
          </a:xfrm>
          <a:prstGeom prst="rect">
            <a:avLst/>
          </a:prstGeom>
          <a:noFill/>
          <a:ln w="9525">
            <a:noFill/>
            <a:miter lim="800000"/>
            <a:headEnd/>
            <a:tailEnd/>
          </a:ln>
          <a:effectLst/>
        </p:spPr>
      </p:pic>
      <p:sp>
        <p:nvSpPr>
          <p:cNvPr id="5" name="CaixaDeTexto 4"/>
          <p:cNvSpPr txBox="1"/>
          <p:nvPr/>
        </p:nvSpPr>
        <p:spPr>
          <a:xfrm>
            <a:off x="500034" y="5429264"/>
            <a:ext cx="7181197" cy="369332"/>
          </a:xfrm>
          <a:prstGeom prst="rect">
            <a:avLst/>
          </a:prstGeom>
          <a:noFill/>
        </p:spPr>
        <p:txBody>
          <a:bodyPr wrap="none" rtlCol="0">
            <a:spAutoFit/>
          </a:bodyPr>
          <a:lstStyle/>
          <a:p>
            <a:r>
              <a:rPr lang="pt-BR" dirty="0" smtClean="0"/>
              <a:t>Os outros </a:t>
            </a:r>
            <a:r>
              <a:rPr lang="pt-BR" dirty="0" err="1" smtClean="0"/>
              <a:t>hoteis</a:t>
            </a:r>
            <a:r>
              <a:rPr lang="pt-BR" dirty="0" smtClean="0"/>
              <a:t> no slide anterior, é necessário fazer uma busca pelo mapa</a:t>
            </a:r>
            <a:endParaRPr lang="pt-BR" dirty="0"/>
          </a:p>
        </p:txBody>
      </p:sp>
      <p:sp>
        <p:nvSpPr>
          <p:cNvPr id="6" name="CaixaDeTexto 5"/>
          <p:cNvSpPr txBox="1"/>
          <p:nvPr/>
        </p:nvSpPr>
        <p:spPr>
          <a:xfrm>
            <a:off x="357158" y="6215082"/>
            <a:ext cx="8526501" cy="369332"/>
          </a:xfrm>
          <a:prstGeom prst="rect">
            <a:avLst/>
          </a:prstGeom>
          <a:noFill/>
        </p:spPr>
        <p:txBody>
          <a:bodyPr wrap="none" rtlCol="0">
            <a:spAutoFit/>
          </a:bodyPr>
          <a:lstStyle/>
          <a:p>
            <a:r>
              <a:rPr lang="pt-BR" dirty="0" smtClean="0"/>
              <a:t>Bom depois de horas sacudindo precisamos descansar. Um dia inteiro e uma noite inteira.</a:t>
            </a:r>
            <a:endParaRPr lang="pt-B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500043"/>
            <a:ext cx="8229600" cy="1571636"/>
          </a:xfrm>
        </p:spPr>
        <p:txBody>
          <a:bodyPr/>
          <a:lstStyle/>
          <a:p>
            <a:pPr algn="ctr">
              <a:buNone/>
            </a:pPr>
            <a:r>
              <a:rPr lang="pt-BR" dirty="0" smtClean="0"/>
              <a:t>	</a:t>
            </a:r>
            <a:r>
              <a:rPr lang="pt-BR" sz="2800" dirty="0" smtClean="0"/>
              <a:t>Seguindo direto sem fazer escalas em Santa Cruz, podemos passar duas noite em La Paz e fazer turismo na sede do governo Boliviano</a:t>
            </a:r>
            <a:endParaRPr lang="pt-BR" dirty="0"/>
          </a:p>
        </p:txBody>
      </p:sp>
      <p:sp>
        <p:nvSpPr>
          <p:cNvPr id="4" name="CaixaDeTexto 3"/>
          <p:cNvSpPr txBox="1"/>
          <p:nvPr/>
        </p:nvSpPr>
        <p:spPr>
          <a:xfrm>
            <a:off x="428596" y="2643182"/>
            <a:ext cx="8762592" cy="923330"/>
          </a:xfrm>
          <a:prstGeom prst="rect">
            <a:avLst/>
          </a:prstGeom>
          <a:noFill/>
        </p:spPr>
        <p:txBody>
          <a:bodyPr wrap="none" rtlCol="0">
            <a:spAutoFit/>
          </a:bodyPr>
          <a:lstStyle/>
          <a:p>
            <a:r>
              <a:rPr lang="pt-BR" dirty="0" smtClean="0"/>
              <a:t>Após de hospedar e descansar, tomar banho e dormir....... Vamos curtir os </a:t>
            </a:r>
            <a:r>
              <a:rPr lang="pt-BR" dirty="0" err="1" smtClean="0"/>
              <a:t>points</a:t>
            </a:r>
            <a:r>
              <a:rPr lang="pt-BR" dirty="0" smtClean="0"/>
              <a:t> de La Paz. </a:t>
            </a:r>
          </a:p>
          <a:p>
            <a:endParaRPr lang="pt-BR" dirty="0" smtClean="0"/>
          </a:p>
          <a:p>
            <a:endParaRPr lang="pt-BR" dirty="0"/>
          </a:p>
        </p:txBody>
      </p:sp>
      <p:pic>
        <p:nvPicPr>
          <p:cNvPr id="1026" name="Picture 2"/>
          <p:cNvPicPr>
            <a:picLocks noChangeAspect="1" noChangeArrowheads="1"/>
          </p:cNvPicPr>
          <p:nvPr/>
        </p:nvPicPr>
        <p:blipFill>
          <a:blip r:embed="rId2"/>
          <a:srcRect/>
          <a:stretch>
            <a:fillRect/>
          </a:stretch>
        </p:blipFill>
        <p:spPr bwMode="auto">
          <a:xfrm>
            <a:off x="285720" y="4071942"/>
            <a:ext cx="8331200" cy="1695450"/>
          </a:xfrm>
          <a:prstGeom prst="rect">
            <a:avLst/>
          </a:prstGeom>
          <a:noFill/>
          <a:ln w="9525">
            <a:noFill/>
            <a:miter lim="800000"/>
            <a:headEnd/>
            <a:tailEnd/>
          </a:ln>
          <a:effectLst/>
        </p:spPr>
      </p:pic>
      <p:sp>
        <p:nvSpPr>
          <p:cNvPr id="5" name="CaixaDeTexto 4"/>
          <p:cNvSpPr txBox="1"/>
          <p:nvPr/>
        </p:nvSpPr>
        <p:spPr>
          <a:xfrm>
            <a:off x="3571868" y="3357562"/>
            <a:ext cx="1970604" cy="646331"/>
          </a:xfrm>
          <a:prstGeom prst="rect">
            <a:avLst/>
          </a:prstGeom>
          <a:noFill/>
        </p:spPr>
        <p:txBody>
          <a:bodyPr wrap="none" rtlCol="0">
            <a:spAutoFit/>
          </a:bodyPr>
          <a:lstStyle/>
          <a:p>
            <a:r>
              <a:rPr lang="pt-BR" sz="3600" dirty="0" err="1" smtClean="0"/>
              <a:t>Tiwanaku</a:t>
            </a:r>
            <a:endParaRPr lang="pt-BR" sz="3600" dirty="0"/>
          </a:p>
        </p:txBody>
      </p:sp>
      <p:sp>
        <p:nvSpPr>
          <p:cNvPr id="6" name="CaixaDeTexto 5"/>
          <p:cNvSpPr txBox="1"/>
          <p:nvPr/>
        </p:nvSpPr>
        <p:spPr>
          <a:xfrm>
            <a:off x="357158" y="6072206"/>
            <a:ext cx="8492005" cy="646331"/>
          </a:xfrm>
          <a:prstGeom prst="rect">
            <a:avLst/>
          </a:prstGeom>
          <a:noFill/>
        </p:spPr>
        <p:txBody>
          <a:bodyPr wrap="none" rtlCol="0">
            <a:spAutoFit/>
          </a:bodyPr>
          <a:lstStyle/>
          <a:p>
            <a:pPr algn="just"/>
            <a:r>
              <a:rPr lang="pt-BR" dirty="0" smtClean="0"/>
              <a:t>Sítio Arqueológico sítio </a:t>
            </a:r>
            <a:r>
              <a:rPr lang="pt-BR" dirty="0" smtClean="0">
                <a:hlinkClick r:id="rId3" tooltip="Arqueologia"/>
              </a:rPr>
              <a:t>arqueológico</a:t>
            </a:r>
            <a:r>
              <a:rPr lang="pt-BR" dirty="0" smtClean="0"/>
              <a:t> </a:t>
            </a:r>
            <a:r>
              <a:rPr lang="pt-BR" dirty="0" smtClean="0">
                <a:hlinkClick r:id="rId4" tooltip="Pré-colombiano"/>
              </a:rPr>
              <a:t>pré-colombiano</a:t>
            </a:r>
            <a:r>
              <a:rPr lang="pt-BR" dirty="0" smtClean="0"/>
              <a:t>. É a civilização mais Importante do </a:t>
            </a:r>
          </a:p>
          <a:p>
            <a:pPr algn="just"/>
            <a:r>
              <a:rPr lang="pt-BR" dirty="0" smtClean="0"/>
              <a:t>Império Inca </a:t>
            </a:r>
            <a:r>
              <a:rPr lang="pt-BR" sz="800" dirty="0" smtClean="0"/>
              <a:t>(</a:t>
            </a:r>
            <a:r>
              <a:rPr lang="pt-BR" dirty="0" smtClean="0">
                <a:hlinkClick r:id="rId5"/>
              </a:rPr>
              <a:t>http://pt.wikipedia.org/wiki/Tiwanaku</a:t>
            </a:r>
            <a:r>
              <a:rPr lang="pt-BR" dirty="0" smtClean="0"/>
              <a:t>)</a:t>
            </a:r>
            <a:endParaRPr lang="pt-B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Tiwanaku</a:t>
            </a:r>
            <a:r>
              <a:rPr lang="pt-BR" dirty="0" smtClean="0"/>
              <a:t> </a:t>
            </a:r>
            <a:endParaRPr lang="pt-BR" dirty="0"/>
          </a:p>
        </p:txBody>
      </p:sp>
      <p:pic>
        <p:nvPicPr>
          <p:cNvPr id="5122" name="Picture 2" descr="Tiwanaku1.jpg"/>
          <p:cNvPicPr>
            <a:picLocks noChangeAspect="1" noChangeArrowheads="1"/>
          </p:cNvPicPr>
          <p:nvPr/>
        </p:nvPicPr>
        <p:blipFill>
          <a:blip r:embed="rId2"/>
          <a:srcRect/>
          <a:stretch>
            <a:fillRect/>
          </a:stretch>
        </p:blipFill>
        <p:spPr bwMode="auto">
          <a:xfrm>
            <a:off x="285720" y="1285860"/>
            <a:ext cx="2381250" cy="3419475"/>
          </a:xfrm>
          <a:prstGeom prst="rect">
            <a:avLst/>
          </a:prstGeom>
          <a:noFill/>
        </p:spPr>
      </p:pic>
      <p:pic>
        <p:nvPicPr>
          <p:cNvPr id="5124" name="Picture 4" descr="http://upload.wikimedia.org/wikipedia/commons/thumb/8/87/Tiahuanaco_Sun_port.jpg/220px-Tiahuanaco_Sun_port.jpg"/>
          <p:cNvPicPr>
            <a:picLocks noChangeAspect="1" noChangeArrowheads="1"/>
          </p:cNvPicPr>
          <p:nvPr/>
        </p:nvPicPr>
        <p:blipFill>
          <a:blip r:embed="rId3"/>
          <a:srcRect/>
          <a:stretch>
            <a:fillRect/>
          </a:stretch>
        </p:blipFill>
        <p:spPr bwMode="auto">
          <a:xfrm>
            <a:off x="3428992" y="4071942"/>
            <a:ext cx="2095500" cy="1571626"/>
          </a:xfrm>
          <a:prstGeom prst="rect">
            <a:avLst/>
          </a:prstGeom>
          <a:noFill/>
        </p:spPr>
      </p:pic>
      <p:pic>
        <p:nvPicPr>
          <p:cNvPr id="5126" name="Picture 6" descr="http://upload.wikimedia.org/wikipedia/commons/thumb/9/93/Kalasasaya3.jpg/220px-Kalasasaya3.jpg"/>
          <p:cNvPicPr>
            <a:picLocks noChangeAspect="1" noChangeArrowheads="1"/>
          </p:cNvPicPr>
          <p:nvPr/>
        </p:nvPicPr>
        <p:blipFill>
          <a:blip r:embed="rId4"/>
          <a:srcRect/>
          <a:stretch>
            <a:fillRect/>
          </a:stretch>
        </p:blipFill>
        <p:spPr bwMode="auto">
          <a:xfrm>
            <a:off x="4429124" y="1500174"/>
            <a:ext cx="2095500" cy="1571626"/>
          </a:xfrm>
          <a:prstGeom prst="rect">
            <a:avLst/>
          </a:prstGeom>
          <a:noFill/>
        </p:spPr>
      </p:pic>
      <p:pic>
        <p:nvPicPr>
          <p:cNvPr id="5128" name="Picture 8" descr="Imagem"/>
          <p:cNvPicPr>
            <a:picLocks noChangeAspect="1" noChangeArrowheads="1"/>
          </p:cNvPicPr>
          <p:nvPr/>
        </p:nvPicPr>
        <p:blipFill>
          <a:blip r:embed="rId5"/>
          <a:srcRect/>
          <a:stretch>
            <a:fillRect/>
          </a:stretch>
        </p:blipFill>
        <p:spPr bwMode="auto">
          <a:xfrm>
            <a:off x="6357950" y="3286124"/>
            <a:ext cx="2538060" cy="3381428"/>
          </a:xfrm>
          <a:prstGeom prst="rect">
            <a:avLst/>
          </a:prstGeom>
          <a:noFill/>
        </p:spPr>
      </p:pic>
      <p:sp>
        <p:nvSpPr>
          <p:cNvPr id="8" name="CaixaDeTexto 7"/>
          <p:cNvSpPr txBox="1"/>
          <p:nvPr/>
        </p:nvSpPr>
        <p:spPr>
          <a:xfrm>
            <a:off x="142844" y="6286520"/>
            <a:ext cx="3786486" cy="369332"/>
          </a:xfrm>
          <a:prstGeom prst="rect">
            <a:avLst/>
          </a:prstGeom>
          <a:noFill/>
        </p:spPr>
        <p:txBody>
          <a:bodyPr wrap="none" rtlCol="0">
            <a:spAutoFit/>
          </a:bodyPr>
          <a:lstStyle/>
          <a:p>
            <a:r>
              <a:rPr lang="pt-BR" dirty="0" smtClean="0"/>
              <a:t>Alguns Exemplos do que veremos........</a:t>
            </a:r>
            <a:endParaRPr lang="pt-BR" dirty="0"/>
          </a:p>
        </p:txBody>
      </p:sp>
      <p:sp>
        <p:nvSpPr>
          <p:cNvPr id="9" name="CaixaDeTexto 8"/>
          <p:cNvSpPr txBox="1"/>
          <p:nvPr/>
        </p:nvSpPr>
        <p:spPr>
          <a:xfrm>
            <a:off x="5929322" y="857232"/>
            <a:ext cx="3072957" cy="369332"/>
          </a:xfrm>
          <a:prstGeom prst="rect">
            <a:avLst/>
          </a:prstGeom>
          <a:noFill/>
        </p:spPr>
        <p:txBody>
          <a:bodyPr wrap="none" rtlCol="0">
            <a:spAutoFit/>
          </a:bodyPr>
          <a:lstStyle/>
          <a:p>
            <a:r>
              <a:rPr lang="pt-BR" dirty="0" smtClean="0"/>
              <a:t>70 km aprox. 58 </a:t>
            </a:r>
            <a:r>
              <a:rPr lang="pt-BR" dirty="0" err="1" smtClean="0"/>
              <a:t>min</a:t>
            </a:r>
            <a:r>
              <a:rPr lang="pt-BR" dirty="0" smtClean="0"/>
              <a:t> de La Paz.</a:t>
            </a:r>
            <a:endParaRPr lang="pt-B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96908"/>
          </a:xfrm>
        </p:spPr>
        <p:txBody>
          <a:bodyPr/>
          <a:lstStyle/>
          <a:p>
            <a:r>
              <a:rPr lang="pt-BR" dirty="0" smtClean="0"/>
              <a:t>1º Dia </a:t>
            </a:r>
            <a:r>
              <a:rPr lang="pt-BR" dirty="0" err="1" smtClean="0"/>
              <a:t>Tiwanaku</a:t>
            </a:r>
            <a:r>
              <a:rPr lang="pt-BR" dirty="0" smtClean="0"/>
              <a:t> </a:t>
            </a:r>
            <a:endParaRPr lang="pt-BR" dirty="0"/>
          </a:p>
        </p:txBody>
      </p:sp>
      <p:sp>
        <p:nvSpPr>
          <p:cNvPr id="3" name="Espaço Reservado para Conteúdo 2"/>
          <p:cNvSpPr>
            <a:spLocks noGrp="1"/>
          </p:cNvSpPr>
          <p:nvPr>
            <p:ph idx="1"/>
          </p:nvPr>
        </p:nvSpPr>
        <p:spPr>
          <a:xfrm>
            <a:off x="457200" y="1142984"/>
            <a:ext cx="8229600" cy="4983179"/>
          </a:xfrm>
        </p:spPr>
        <p:txBody>
          <a:bodyPr/>
          <a:lstStyle/>
          <a:p>
            <a:r>
              <a:rPr lang="pt-BR" dirty="0" smtClean="0"/>
              <a:t>A entrada em 2 museus e 2 sítios Arqueológicos fica em torno de 80 </a:t>
            </a:r>
            <a:r>
              <a:rPr lang="pt-BR" dirty="0" err="1" smtClean="0"/>
              <a:t>bolivares</a:t>
            </a:r>
            <a:r>
              <a:rPr lang="pt-BR" dirty="0" smtClean="0"/>
              <a:t> (Junho 2013) Levar água, boné e protetor solar</a:t>
            </a:r>
            <a:endParaRPr lang="pt-BR" dirty="0"/>
          </a:p>
        </p:txBody>
      </p:sp>
      <p:sp>
        <p:nvSpPr>
          <p:cNvPr id="4" name="Título 1"/>
          <p:cNvSpPr txBox="1">
            <a:spLocks/>
          </p:cNvSpPr>
          <p:nvPr/>
        </p:nvSpPr>
        <p:spPr>
          <a:xfrm>
            <a:off x="357158" y="3357562"/>
            <a:ext cx="8229600" cy="79690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t-BR" sz="4400" dirty="0" smtClean="0">
                <a:latin typeface="+mj-lt"/>
                <a:ea typeface="+mj-ea"/>
                <a:cs typeface="+mj-cs"/>
              </a:rPr>
              <a:t>2</a:t>
            </a:r>
            <a:r>
              <a:rPr kumimoji="0" lang="pt-BR" sz="4400" b="0" i="0" u="none" strike="noStrike" kern="1200" cap="none" spc="0" normalizeH="0" baseline="0" noProof="0" dirty="0" smtClean="0">
                <a:ln>
                  <a:noFill/>
                </a:ln>
                <a:solidFill>
                  <a:schemeClr val="tx1"/>
                </a:solidFill>
                <a:effectLst/>
                <a:uLnTx/>
                <a:uFillTx/>
                <a:latin typeface="+mj-lt"/>
                <a:ea typeface="+mj-ea"/>
                <a:cs typeface="+mj-cs"/>
              </a:rPr>
              <a:t>º Dia Puma</a:t>
            </a:r>
            <a:r>
              <a:rPr kumimoji="0" lang="pt-BR" sz="4400" b="0" i="0" u="none" strike="noStrike" kern="1200" cap="none" spc="0" normalizeH="0" noProof="0" dirty="0" smtClean="0">
                <a:ln>
                  <a:noFill/>
                </a:ln>
                <a:solidFill>
                  <a:schemeClr val="tx1"/>
                </a:solidFill>
                <a:effectLst/>
                <a:uLnTx/>
                <a:uFillTx/>
                <a:latin typeface="+mj-lt"/>
                <a:ea typeface="+mj-ea"/>
                <a:cs typeface="+mj-cs"/>
              </a:rPr>
              <a:t> </a:t>
            </a:r>
            <a:r>
              <a:rPr kumimoji="0" lang="pt-BR" sz="4400" b="0" i="0" u="none" strike="noStrike" kern="1200" cap="none" spc="0" normalizeH="0" noProof="0" dirty="0" err="1" smtClean="0">
                <a:ln>
                  <a:noFill/>
                </a:ln>
                <a:solidFill>
                  <a:schemeClr val="tx1"/>
                </a:solidFill>
                <a:effectLst/>
                <a:uLnTx/>
                <a:uFillTx/>
                <a:latin typeface="+mj-lt"/>
                <a:ea typeface="+mj-ea"/>
                <a:cs typeface="+mj-cs"/>
              </a:rPr>
              <a:t>Punku</a:t>
            </a:r>
            <a:r>
              <a:rPr kumimoji="0" lang="pt-BR"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pt-B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098" name="AutoShape 2" descr="data:image/jpeg;base64,/9j/4AAQSkZJRgABAQAAAQABAAD/2wCEAAkGBhQSERUUExQVFRUWFx0aFhgYGBofGRcZFxkfGB4XHBodHCYeGBsjIBsaIC8jIycqLCwsHh8xNTAqNSYrLCoBCQoKDgwOGg8PGiwkHCQsLCwsLCwsLCwsLCwsLCwsLCwsKSwsLCwsLCwsLCwsLCwsLCwsLCwsLCwsLCwpLCwsLP/AABEIALgBEQMBIgACEQEDEQH/xAAbAAACAgMBAAAAAAAAAAAAAAAEBQMGAAECB//EAEMQAAECBAQEAwYDBgUCBwEAAAECEQADITEEEkFRBSJhcQaBkRMyobHB8BTR4QcjQlJi8RUWkqLSJIIzQ3KywtPiU//EABkBAAMBAQEAAAAAAAAAAAAAAAECAwAEBf/EACQRAAICAgICAwEAAwAAAAAAAAABAhEhMQMSQVETIjJhgbHR/9oADAMBAAIRAxEAPwA88YFUgm7Odxt1ofjHOHngIGdTaZXBBL0b9HhrjsKSSQxIPnX73EIMdg5pVySwSBRT8qdPeuTf4R40+M6UsCHxBiApZMt8wu7Nexo1IS4VBMtZyl3Hl+VxFvwnh335kxDABnP8Qd6hqCnxrC/HY1CSct/7bdvhCOXTCQrtZF3DsOorKCWSW5g21g9tfR9os+KwREtORJUATYAkvSqqKBDG29okkeHpa0IWvUeSd/Pf9IYy8KEoJQ7aAKNR2fWCpReaBdLIhnBsyVIL1IpRWj99NDEUnw3MXkc5QoAp5gSk3cj4iH5VLzVAO71LEdavT4QRj+IpTlIqwdx3y/F4EWlYG0K5fAzKIUSFqokZqMzml6WPlBGJwZUeYpyvWjntUUpSOcHxJCwztV3IFB66t96mCUlg/PV7tXSmnxgSmBOzFexzBJOUgk8tOUaP3gTFYoEWNFApIrQAk+RcD12gglIWEhAYk1ZxV/XyjU9CUomMXWoMbszUvAUr2F2KzJC2zEhILki5F6HTT4Qzw2HSxKclRRksXF3+V6wGJZFGIPSml+un6RAvGiVy5gSrUFgH08jrW2jwj+ypgjLqxkMTTqCbfDtpBiZiSXzNQCvSrRUzxVszB2J/9v5wZwXGFaz5Adzr3ekThFpl7sm8STFABIlqWkggs5Aew63+2gLw14YxSglUySsjdXKWFrqdvKLjjpKZEpMxYC+ZIbck0HYRud4iWqUpUshKxYKAISX1oL949KHFazgk3Rz/AIFNCQEoA35hrc/e0Kp3hTFKBZIc7rBozesEr8brRlzh3LUYVNj0HetQ8EnxMtaaOknZnFaFyG+z5Z8MA9mcYfwfNzJJUhKQAWckvq7ACGkzgK8tFgKYMctKb1L2hKePTtFrzAMQQkgkahuv0vHI4/iD/wCYQW1CfypDKEKoDbGK+ETkhVMz6pNS5e1G0gbG8RPMgUIPMGsCaAxDJ4xPLutZvtc+QcbeURDHLUQZhCmVelQHLWB21+US5IJK4sNkmJkulnKXHu3LaO/eEnEeHpkJUsrq1C1L7C57adqWabJSsVN6u9U9qaQpx3AkTAElRJCgo1qAKXvWhptE1WvAclRmcSzHKBUMOjqJNOjfdYzGypqsivdQlOV9Q5KswDglzb9IazvDiMwXmSlimzgUYAHelIcYbDzAbJKfeUa1sAlq09G84Fxi7QcsrqZQckknKxchrUrmuXpsfJ4sOC4cPZNlAfcdqt0g2Vg8qVJVVywBGpDk+Tv5xmMwCZgKA6UnUGzajWlO4eHwa8FfxHESJolqOwJFq7PTyifB4sZFLcZQCXJ6b/nAuI8IrKwpC08o8y9bHVyaweOCZpIlqISlQALPd9CK/YifWN7GtieVxdK0qU+ZgTmFKu1jUD8oZ8LmmYXNwLVLZrC1mb4wPiOAKTypFiaU2TTSr5htDLhmDVLSvMkFJKSioYlvdINKMe7w3VWC2cfh1f1esah1/iZ/lPwjcLf8/wBf9DQQvGJeynNqctdHs/b4RrETGTmdg2/b4dIhQoKUsJBpUUoXs3f7vHQxcq5Id2Y01Ymxi0nlonYs4pj15QAUkEX36Xp9YrErw8r2qipQYKchjRzpobC+sXtMlJvlUwoWG9maIp6UP/A9tHrWFUcbM6IEzuUMVnqU0TozNEeZKklwQxahYOKjs4+9Y49s5Iyr90VIoSQ1C9avT9IhUCA5II0pZw4+X1iOUSbIZ4YhKQXLqcmo++mkIeKy1hJKCVkHmAoxvRN2cVf0pDdeJBJIDh2Gw6H1g2WpDe8QLNZItf7rBjjZN0yvcNwys6BXnvuGF2OjekWLC44KUaZCCwBYsw171qC8CzMyXKCCO1SaG+g+9Ijk4VaVOogEnmFSX+X2I1oKxobYjFBKwzABi3ViCKC7NCpOPBUApWQFwl2Zzavf0gmVIUUlIADkEmzf1UFw0Rp4cFMVutnDFnI6fymt9ITeR7YtxnFzLTlWHNRoQA13Ov8AaEWLw65hFCCQ4BNCGu9q1+wYt2L4ShRClIUD8gTtroPWIJeBlyg1QW2ACCHqXDG4oaesUg1EWSsp+GWsg8iqj+Fjp/UQdWuYtvhdaEy+VeZaVe8A9QeYNbsQSDWrUjEylJSFDIshJ5nLqBbQmlMzAU+ESSlTUZUJCho5DABrVL0Yd99S85qrSNFsYcZ4iuaJSWSEvmosVahHQ1pAczEDME3D2Nvy+36RPgJ2Qj2ksTC5Cczs+7i+jbPBE7icpNsNJbSiiD5vtHVBtxTHQrQrOVAVDpcMbj+G4zVasGickFqJCi/QudOvpWJhj0hiJEkBrBHXZ/pEyeJOBlRJZ9JaSxb039YahrAZs1zQ0FtTdt/J9O0SJoHLudzX8jr5wzlcWUxdCWY/wJGhDggafd4XIkgh702ckbfe8ZpmNSZTGvagLit/l6RAZSlKJyjKFOr4b0esGGTSmzfZ8oQ4/CzXTkX75zZFIVVRJAGaxIyntWsQ5I/WgSdIsMiZeju7DMKXDUOveBMYtYSrK+bQ7saG9oFnTiAhiznK4YhtCX1P3rBOFkKoVTEsKjRnNK2+9Y42mhe14QFNw6ypL0SCMxJFXDj7r9YZcOWoM5BzEX0FmZz1MQTuJ1ylPKKqKtG2F7/SA08QIJWkOCKJ7UY+jQuhlSHM7EKKiR5WetbDc19YzCKIyg3OgIsST6wswWPOd1DSjk+9bygibOLjKq1SB0LN1gP2MpJjCeA5Zti3z6XjUidq9CRQdx8TSBMQ4HNdspANXZhUOAKQFgTkZVVJcUJao+Jb5wfILHU+YzHeygz1uwd9YCxeKcGuZgAOW5IZ+msaGJzFy+UBmSbs5cHy7kvCfH8UKSpgS5DG7v8AWpgZloLlSG3s09f90ZFe/Fz9z6/rGQ/SRL5EXOcpIU/szuCn5PBZUli4JURq1GgeZKLWf5iukQ4eaokvmcEUGpPQ39BFptwmywQjEBVZbAj3hUMBo7d/usRYqekJzKUeh30q4jrDzeaiyEvygtoa/YjFTHLKbazP+XlE3IUgxM6juSbWFtaHTrCOatayoJYgkhnNq3ZzWlmp8XE+VKc1d6FiGHRnPwiGTw9AfKGBd3Yk1dq1hLFkrFsnDBKDlJLOSAGuphbpR2ghE8Par1LmnQOaaHTSGKsqwWYkUJOrGgLXNO/eBhwVRW9GNm+IIs/XqKRsi9fQKmWtSw6hkfR7DWv5wxmTQFGoPRhRzdz92iFHCFB0+0ykWAq/Wuu4jqZgCipY9DUvu1oLD1Z3Lxyc2UElNKZQDVj8O20DBKjmNW6vV/KvzvApZLlLqelTUnYasaawXg8UVAEAAOzKAo1PX70jMndnWGCquuor03r6ncU0giUFKHKzNUlm7CNrSlDsoORQCzaDv57RBIkquAkK1BJsPNx/eAh1gKShLncPUONy3xq0CY2YJbkEsAFBLBm6A1PcPEqcPnIzOT/SpQF+qvd6GOMTLUkc5CwXVWoYVBtTveKQi5PAzyit47Hz/aLUlSWsQsAs2txWBV8QxNgUB6USqv8Au6RmKw+QlRm5UquCEkeQaA/xCH5p6ztf6J7x6aWKFDl47EsAFpGzIHkKuwtEEjieITNlpMwMpYCgEIch+z2ED4hIVIVMRMmFif4lCo6ecGy0f9TJF2L2c8qb0vDAstssslVLAkBvn28/KJpJcVAY6EavYgxCCCglJoU0Y9R6fd4lkIpQaW6mvVnpCNlDmYWBSaPQMNSfq7Rz+CWQShikivK/M5/h71evwiZbBw7h9y9dK0b7pBHDpzS0pYO5Nw4clvW0c/PVWarVCfH4ROdHtMiVEsVBWa7MMtGGmwbXQ+UQQmiSliFFNlAO5BeoceTdYJxcmWT+8dmA5aE6h21FevMY1NSGbKoUYBTkkAOHdNR0/vHK5pi9AHFYbNVJBATUFmqwcHW2p6wB+EKDYsRQAClPh2hijOAAoMluVuY0LZmFX1a9LawwVJJljmUL80sAFgwsQSG284R/ZDKHkrEjDrWAyVODR/n1MFL4bM0Tbqwv11oad4ZImoSSk8x2LAg79ddIGnYxUtToWCkuopIFKNuaDpE0l5G6IKw8hRU5IIvzaeWmsdTZA0DNYAB9Ts5A+NYiwuOIfMRlVUV2uwu1SD36R3i54XRKwkk1poLv5ltu8FM2DQlJzBJeoJZxXqW0sGBjidwjMlTADMT5FxapYU9ILlSUC5UCwBU1A462JY6axJKCwxFmu/k1KGGTaFkkxL/lXqn1/SMh97aZ/Ij0VGQ/dE/jRoJNDep9IjXLarpIPxb4qDu8STZYVcEgVp2vSvpECAAK1DMAWOu5v6vFudfezoWjeHBrYXrcFtX09IFxWGJOZgXZxu5Z3v8AZiebPITmyggXIIcUu1v7xuRNzJsRWgYuxqGDN+Uc9MXDwdJw6MpzUOzuwgaZhCA6FMAzMznoSQNXp/aCVcIXM/hWBm1YUbbWDOH+HFJSQpQNda02e8MuOT8BFmECgCklO5YgkdTrd9DEacasMUnMQW2AFqua73hurw2ordS0s7jKCD573OsGyPD6AC5JJ1oKGu1xveGXFN+ALAln4ijlFLBqEt5W16wLiZTnMQS9ctCAdzSn6bxapfB0bP31q9ojm8DQRRwa6vfvB+GQHkqUlOVylzdgrmIDkdbBqRqbLzIdwSS9a30+94sA8Pqc/wDh92fRvd0MRnwnyEe1IVVikAaWpfeAuKQriVnhnCJkyYUSnypv0OpCjppXrDtXAsQASASrUlaagaAgi9dogw044bFpSqYCPdJ2BYVFhcHWLPxWaRKWyknMg5agGo0L1fSLR41VsCgvIg4JxaQQ5WCsEOSGuLAfxVDdPWAPE3FTMUlGQpSQWJqo1Zzt2JhHhJoRicjVajGjM7mrEH72h5i8QVSlSzViGLVoRS1v0joUUtBRVsZJJl1PMkAnqwb6wsm4YBBWdN9T9vFgx+GYl2yqFKh3Aq4d4r1cqHsVJ+cVQjJvYtJTKBAK+Zz1AUbCmohhwuQVYoKAJSAoFTUBIs+haIjLC1FYIAlcuVj/ABpNRpSGXhmUoJmEgspQUkmygzUJoYLMh2pASgWZwGFgXa2lrRLhpdg9Ouv563esDKUFZktQEXFHGlC9IJlTaM48j+v94nRUkmJAq2nmw7Vjvh+FkqKUlypKaU5QVczOzZmH27RDMWCPl6P2aDp+GR7JlKyMhioUJJSxqNe3nYNDlqqYURzsECxSsHcg6hyPjttBCgpYys4LbONPdNOvl2hJKWoEsosHJzMC6bEktd7U1hlJmoCAp6AF1audOpdjHAGwleE9myqrDksli51p0a46xMiYMrsWUbEEV7GoZnHbvAKVpIAc1Yu5Jfq97WP0iZOLozgm+g0dvQ3hotLQbRDj+FlSs0tCSWcEHmexBTt+veEMzgalOVFKQLqRmqNUsQ2g1NRFmRjRmuM5cChdhsdK+UQy8CAM7rcqcAF0v0IcMesFtPQXkr/E+ErmkG2UAgJNRrlIuRUeb7wTg8CQUk0SACQTU9619S3nD0YgkqBll3u7/K/3SIhMVcJdtA1fX6Qjtg6ZJZcpSsrHlG5oW3Fn+6xNlZ8qQOw7v84CRjVBTlIy7g/Sx8v1giWVMTnBI/lfl76qTT7aMrejdTPaH7V+sZGfiVfzJ/1/rGQAUCYlTod2o7/d4WIBnAezBZVH0axU/TtBazlw6AL+zZLVfKmzsNm0ix8EwGWVLK0BMzKM2rEUAfoPSPR5ePtMVHOF4NLCUhTqKQL2JHQX84OlyUoDJATuwESxpKWh1FR0hiNKtolLiNgRrzgmNmMSYCxPGZaDlJLs9B9YWL8ayAsoUFpVpmCQ/nmp5wAFgzRhMVLF/tIwiFFJKyR/KAoF+oU299o0P2kYRnC1HRspCn7Xg0ay2Bt/hHCkxUJf7UsKW5ZgB1IFAdWCnaDZXjNM1/YocVZRdibtRiKVreM8GEnj/ECVPw7Fs6iFDSqWB+AHlEOI4AJmH9pmDtmIKk1r3cU0MV/9pvE1LXh1GhSa23JSadHg/DTAZD5WJsf5qXr6QyWLJt5FeHl5Z0moopwdBmIsYuyJ2Uv3FRoaEMYofEpTh7sRF3lrzMoatroQ/r6w1GQlx6Q0sinvDpUD8oVnh4KRUUI0oWh/IMs8sxBURsopNmOheJhJkq93Dn/Us27NBsFFXlE+znn+tPwSfzixcBQfw8oN/D9dYB4twvIFJRKWAqpos1trDjgslQlShskOCKjyjMy2dCfmWaHZyLtR4JQEu57a/l8Y4ljmLUv284mEh01f1YjW416vCDo5CQtkEtoXf0oXr8YnHCpivezAH+J6gDoR8gBSBsRMDgmuUv5j5MdIb8MxXtEApmvS2ojnnFTeSsYizHhEsMRUjmJv5E77f3hbhSTVNQ5IFWpfMa37RYJnEkKnGQJ49oA5QQDRn1oaF2g2VhFXCkHblF/SkRfA29m6f0TS5GawUSCHyOX/AKX077UjjHjKopTLUxq5SpkkUNWprufWLH7GZoofflG8k3cQVwf03RFYwuGSs5nLudCHzCzG++lWhjKx7JFj5ueopbaGqkThYgwBO4fnPMhL6lLpPwNfOFfA1phUfRqRNap6uSK1NGAelWfvGTJrEBqHVrBruOnURDJwyEqEta0vdKVKGY7XN/KCf8JUKgudHox6sGI+Mb45DMGnTpVUlTCjNY6D16ecFoWSkAJc+WlqEWhPieGTQ4EhzUpo4CteYfBxc6PSfhmInFgtBSyXcgMTpUF6WqPpCq4i9vYc6/5Ff6f/AMxuC/ZL3/8AdGRsGtCbgk1LyVZQAE8qQ7A8x2rZ2/Ktn/Epp1t1/OPIpHHJ0mePZLIAlmlGBzHeljeGOI8TzcTkQoiWlRSHLuK3cVDg2EejyNpko5R6eqaBtHSF03jxyanKojMFg2KSQGOxoSxca2MdYPGKlkqlqUhQ/lKvk9RTUbxLtQ9Hrk8hq06gs3Xr5wuxOONAlQVuwr3aPPuJeIMQsy800hC6snQA3UAK9q2h14W4iyObMFuRVyHBdyakA9WtAcvBkAeMsfOlLQElQQxKmBdzRwoBrAM+uhtFRkpXmzAAqvzpzAg1GXra1XZo9D8W4dvZzuUiWsFYIVVJvQONjzUFIpvEcSkzFNmCVKzBL1Y6inNc06QU6ihXsRYnhC0TMq2CgQ7HdmBfazRGnBLJNaAl69vSHsxKehsygbvvr0IDuReOsMEhQbUPVIq2wJLnQgwflYOgsTgdKgxZeDTGTyFKlAAkF+UJI6vXSh2gMYdIU7kpflLPfcaEdesEcDVlnOk5uU1ypzN0JPKQe4p5widhqhH+0mfnmS1PQoSU7XW/xeHHDM3sUF3BQC22jV7aQp/aQklSSzMkUazqOutTeGPApxOGR0DfX6x1L8oi9sFx/u/Tz+EXPCEpSj+kDyoL7xWJ+GCxXWBymYBlTOmACnvqHpGNZfkcTmmxCa6JD9rRi+LTNZhF7lo81/CqUarWd3Ur840jh6TVn76xqD2L5ieOISHmTx153P8ApBv2EawnHZCyMs0EvsXs50p5xTpOASNBD3g2CCXV5CMZMby36N36626QUgEio8xboaRHKXb7+UEfhw4LWsXu9N+0Kx0A4+blBu9wW7moagdoFwRJp6av6aRJxycmXKUpebKkH3dzyuelW9Iqf+clpUChCQBu7kdwzRHrbLQaSyKZeJWjFCY5ze0d+pPwi/yeKTVVWpk/1FhTa5fSKSrFrxE3P7NCWOZRSDvc1uekNTMKkgkudzDs0Sxz+KoZxMJLaOG9W2iIeIpxZ8wA1SCX7tCNLN0jQN/p927wpQcK8UzEnmKv/SXt1sWhth+IzpsvMAavUE0alOsVKVNo2UE2t9vFm4b4tRKlplmWrlGjVL94wClYzFL/ABKlTCSUr12SbRccVxIyphVLmrHKAZSfdOyi4pTapgTi2PwuICv3JStQfMMoJ0ekKZYYAVLADyG0ExYT4yn0Yh+1IO4fxBWIda1AFJAqwHq16n0ioqwy/wCAAhrvY2Y6esWTgkhUvDoJUkLWolReiWoz1rbasJy5jkRoafixvL/1CMjr959oH/KMjj6L0D/B5vNln8ZKSkDNMSUoJsFAvvV+w+schDEvV1efc1pWnlAfioqT7FVQpKnBBL1b0r1hhhMODnUzhKQKnKa0BFCCxZxHp8lbIx9GpDsx1Oj+TRIC2/3W+145Kt2HyGjXLRoyiFF3d7H+Gny1rEKsqN8BhJcxKVqAITRzQAvqwrUinW+kOpWCTqAQ2oowuLh+5itYY8qklJBBGtnFab016wRhOJKUyXqCctHodS1/uhhVG8mstGKl+1w6khRdIcE7JDj4CKViOHEIQsp5TTM/V/drzWZtou3CJThlNze8D7zk5XpQFqb0ivcdwC5RqF5cxCcygSzCoIoBtuzQyAxKiTlLpLKUaDcuxBB39IjX71QCfRtCKM/feJlB3dh6+VNNPLvA6U9NTavrTq30cwGjWM5+IC0OUpNGzMouwsGqDpXYViXhkzMpLJBJfMKszM9Ttp2gTATHSpOZYvTNQuGqDQ+UdcHxaQtLpBIOrA7dMzVpenWNFUZgH7QkhJIZgZaW7+0SbGu8MPDfDZqsNLKJalpINQHD6inaIv2mqlmWkg8wdOruFIIoWamazwX+z7EqGGISpQDgsCWfK1KsLbbbR019cEfIWeDzzQSZn+g/OOV+Hp5L5G7qSG9SIbTJqtST3JI9YDnYmWDVaR5jfUQyM0Cy/Dcwmq5I7zEfQmNy/ChAZU6SnsoqfySC0cni0gPzo8j+UQzPEkoWC1PsksPVowMDSV4dlD38QD0QhRPxaG2EXh5aWShayLlSsr+QJaKdivELqQUS1Fi6n5XpTqWcxJ/mY3TJV5rA+QhXbCmi8S+MIYFMlDncvXaNYnGZ8vKEs4ZOoo31it+H+KKxCFKUkJyrYAEmwDF27w5N+rfZf0hWqHRWv2hySMIVj3StKepcv/8AGKFgFAaA+ZHxi8ftHIGCBBNZyKVZsqy/UvHnsmZSGS+pryWHhnE2VlICQ1Anfd6kmGctWt+1jFTkzcqgoaF4tslrir19ReEkikGbTMo8YwjZqXI7x2WJ6fdIQqiIIe47dI2UeUESSHYgtq0QoksGqW1N4wTnzMdpDHuYhzklgDZ3Y9mG8TTMMkMohQUHBBbuKNQ9KxjEq0EpUAzqGpYA6G+hhv4ZnrVMKSykgEkGwNA9bXam8J/aMIsfhPDgZ5lOYAAGzPXTtAl+RGPfbp2/3J/4xka9or/+a/vyjIhT9i2eO+J5ZeiiXylIY/zUaGkuYQGOoDgKp5hq2+AjnjeGaVm1SQSd2LsB5Rjp0WCDUKCXHo+sd3LpEIbJhKPMRlcNRxV6W1GlPpDrhU9pKZhIUuVmCRlYI6FTOpg7XYQlKBq/YiukdImEZkpUwXep5mtWwb6l3iCeSj0N+GcXUhazOKVpUSoFqFarX7f2gfDImFZyHKS5I5Q51HK+2jXhfPVy/wAtGy2ysbEdw/fygudiTLCVMpaVAMSHdruWBLV/s0F4ZkWrhiFIOZbqJAZzQEf2F4V+LcUBMSEAZgSpTKdN/wCV2zFnJgbg/HjMUjPyJeleUn+XfWIPEOHKFUcjydno7du9njUZi3FAkZwpBKieUH3dXDWF22aBs1A+jb6Ft29IgxWIZ8vuvR9vppTsYHOJp9+sUSwJY2w0jOVBIDs7EPXp+gjMLLHtGsSWNwR3a3WAMLNdd0puK2br8YYSSVg5EpDVSRQkhjZ6V1EL1DYN47WDIRV6kHu46O7C5+rln+z5f7gjz+n3SK74xxq1gCZlcBnAAKi4NWoTU1h7+ztX7lQNi1OofyiywifkM8SyXKH0zefu7XhROkykFiwNKAEn4CLFxYPkbr9IUz5XM+hYBt6/CGAwJWKRZKVHqzfOsdDE7S1Huw+pjniKlISCgBypq9ifpCuZi5zpdTOoAsAHc+sagDX2q9EJHUn9IzBzitCipqKKaPsInxy8qFHa0R8spASaFTZu6mc9P0gUYfeDB+4PWYp/haLBMJoA7du8JuB4AypZTmBOYqoDYgbhz+sNkqo9nH28JIqhT4n8Nfi5CkIOVaCFp2UwUkIOod9Nbx5DLW0ew8SxJTNl5CoEFyE62voWBN+seU8bKVT5qk0ClkilKm7aPeE4ZScpRevBp14NoFAYs3AJueU1SUlvLT4QhlyuXtDjwlMOaYNCB6gt9fhDyVjR2OPZ1Lv9I35fYiSYkAxpNg/31iJdHSVsO0cqSDexOnWOSY7kqBLGouW2EYYjWnLlZ7jq1YzTSvX6axLibpYMAK6Fy9eunlEJSTSmt7fCMBnM1Nql+/L6b9yYO4T4klSkGWoKzVdQs7u13pZxECVJFTYDbYO56UhLiprJGUAflRrdSawzVqiMy1f5nl7zP9Y/+uNxRfbK/kT8YyF+JEbZa+JYPNJUAHp9nrCDgIIw6GVWoIq7OdtKRa0gKfOUhLWU+U9SAz+usVjhpPs8ooEKULXZZHfanWL8v5oMNhWUasOzhvrAMzjctBIObMktbZ+vaDJh+P2xpC7imCssNVnrd3FuhSfURKCXkaTZiPE6krVlTmSpOVQWxcUsGYW6xwnjMwoKUpQkEudSWqK36/bQD7NjHa54Re+kW6oSx5wWeszCrKFJBDpo6XoSKWe4tWFni7xPNmz1oQsiUlRCUuG6l9XLwlm4hdKmo/MREqX8h8oKitsDZufMU7FRsCzm7AxJw2coKZyzEt9Y7xaRmcVBAPZ0hx3BeOMCB7QdYbwAe4YAkflDXDvnOQNlLlIelWN3oR8IUIlEEEFtzt1PSHEyRlT7RM1KswFnfTp9dPKJDoSeLF5pYVbm/MD8of8A7PJw9iQ9Xomjm9RrSsV7xKf3Ib+YfCN+HZBUJBSQFe0p0YvFH+RVs9KmqBCk5UkkEAqFUki42hKrhxoCoPSoDvS7P8YcTwUMtN0l2Ll/03fSBcRMUuYSQz1YaUGmkBGK9jpgyIUdT/8AGFGKdakMCedPo7w5wyVEJYElqMH+QPaGMjhE4h/ZLHcZR/uYQwoDJliZiMqgCkIJY2dxGIle1xACSAUKCiDqAdNz0juVw+ZKnKVMAAKCHCknUbEtaNeH2XOnTNUskf8AdX6QoSyTEslRBYsWbffqavHWHUWqbQBiZpGWpqT5s0Fy1sPp9184VlEKOP8AiKXKmISQ5ooFnq9jsKbb1EefcVlp9qpUsEJKiQkty1tQ07fOHXjLGhWJOmVISaM9y3+68VpStYEI07RKTdjDCzXSYe+GENLUrdVu394qMlSgo5XOpDPTcw+8P8US5QaPUPuWp8IaSKwkrLFMnuaGJkKau0DJH9qRME1iDOhHcwgxpFL17f2jFmNEWgDmO57RvLc2jpKHEbakFCtg2JW0sk2oKdTfpAhm5kslIfpp1GgjOJzDypAPU7N8N4i/DKSvL7qgXYilWNNqdYZkW8mfgV7H78o3DDKv+VH+7843ACNSbGx9W+hiocIUr2k8KLqE0qJa5LuW0dotuJn6CKriCU42ZT/xUBbAa607v6xaeq8kluw5ZibB4pylC8hSXS6kpJTno4JDitYgqwJBERZXvEY+x2LsRKOZSv6iNL60EBY9HKDFv4zgQqQMQhCRmbOBUA6ru4Lj4xXMZh/3CibgpbsXHzaLok0JF6do7WunkIxaaPpHKreo+v1hhbMWY5w68q0m9fnSNJW/p9/GNSSy0nqD8YJi0okns13oK61gvDThLDMmYDeivjQED8r0gGZizb+3pHCZn30iJRGvEiQZCim2anQPb6eURcDCfwhJfMFHKxZi13+9YO4k0ySvR067hv0+6wt4DXCqAFc19g233aKbiJ5L34dmKOGl5yVHK7quzlg+tIZjCLV7qVaMQCdO0A8Dk/8ASyh/QILXjVpSyllKQS3Mwa9njBDl4HFLFc6e6so+YpAC+Fl+edIT3mOfQPCZXH5GcoKzb3qlPZ9Yhmcdw9GKlU0Sr6gRjDnEcPw4Sr/qHO6ULIc9SRC3huAEkzGUV5mLBJBoDQBySawCrxCAeWUrzIH5xmH4vOUv93LSC7AkksT6bwLRh4pYYHerd26RpTkFr6RDicdLkj9/NQ7AsCCo/wDYklQ3eIBx5JKUy5cwlVUuggFJsXOlm3hJNVYdFO8RSj+ImuQebcDQffeFOVyxIbpD/imBWtedP7wzMz5UkZWVUNozgW0gSZwNRSpYSyUAZj3pbWNGaoTr5F8uUVKCUe8aXAd6M5jOIcDn4Yp9qgoeqajTsaVpBeL4NMlkJAzAFwRqWcV9W84fIwi56wmfNUujpCiTS5vRyqhY3hJcri001Xn2FLx5FnB+NqDiYCttRf8AWLHg8WhfukPtY+kV3/Apyp6RJQvmWAFqScpzFnJFGN6dbmPXeF/s6w8sAzB7dQrXlQD0QDX/ALiYzp5ReEn5KRMZLklgLvYedhHMoKU+RC1MHok2u7mPY5YShIACUpswAA2ZopXH5s/3kLqhQdQQ5Y0oBccwfSzmJyfWinZvRTMQJ2b2aJS0rambK9gaJdzfVoZYHwrjv/NCFjKD+7KcwfUhRAPkSaWrGp06ShRWhZVOJqDyqJdiSFNsoBr76wywnjXFSF5Z0lc2WpghWXKQSWAcJ5gX1AMFSTwT7Z2JOI8CmJUcpTMGZgKOHsK1S9TUhtzEADoQpaFBfupAIdSU+6Sm4pSuibmLJxPHIVOmKJypDKWgFxnDNmPuh6OM1GG7hfNwIWpUshXOAUqFWcHmURzWISqrM7Aaz7NCuQt9jM/nH+tH/KMjP8nf1H1EZFLiDtL0NZcinS/n9mK54nn5Z0mYkEKSVSlKAbMCMwrqQ5G8WsJYQh8bYVCcIjI/JPQo7kqCgTTy+EdVLQoLLQoyxMIOVVizAq1HeNAC/r+URYWQUlVVNto9QYJXMfWv5eX28QSp0U2GYWSheHmoJ5wlRSGoRRV3oQUu0KsUjPLmpAqUOAN0Md9kmGfCCTMygPmSpJpoQQfSIOEynmoFOY5K/wBQYn0Pxh7oVoruH4KTyqWkLJSEoJKSsEFTuRlSwsVbtYxNjvDBloUQVrdOdCko/dhiaFWY1bQdKnV3xjh0tUxalDM+XlKiOdQHLSjOCdNbGIOHzFS1HIrKkAKUlSUkcxAFS5BdWhaveJ/K6wTSKpJwiuah29NPMwPPwykEFSchFWN+lLjzj0BHBsyhMlAu6WYkBf8AOGLUoSAGNUwnHh4glgDmPP7VPNzVLEvtsFamHjyp7D8bWQMEmwcM9B+UcZjDL/LpSoIExls+WzD/ANXuk0PXo8bmeGMSmYAKpKiElwdHBNKAUeApxYUmwT26RLL3c9mYViuYXGKlhh3vFwX4CxaylIZZu2YABxq7Mb32gXBeGVZ1y5qSlaCLB0ly1Gv5PD/JGKyaSfoX4PiqyllCZlB/hUQCdmcOe0Som5llKZRKv6vTrDTD+G8TLWQmje6Ddtweuja9oIwHApsnEgzCfaLHIxNS4uTsKh+kK+TFoChJoVYjElCCSkFQUAQHZ2e+4gFOOUXZgTWgG3U00+Menp4VKmpSVy3UCVEKHuqID+6wIflY6CGnCeBIlkpSOofLTokJFGJa+kTjyWiq4vZ5EjCYlYdppG6UsKdQLdYd8D4EMQMqwtJAJUcyiCakKDAJy6XcV3DemyZGWaUggAJswDuakdKkeesSy+AS/wCsKBJfVjRgdj60jObehvjSKajwVLCHSyVEsStKS5FiHJNqs58jBi/DQCc8uYpwyQQH7nZWoDWBbck9XEJstPsT7RWUgETCk5UixCwA9ANzvWN4XG0HuJFeU3OgY2q+sc7mrpmXWwNctaMhBzJdyAAD1UNW1P2/OOwcts+fIqygzhsx10uRVxB0qgfMQncMG9QfsxB7LISr3ws0BQbV8iPnUaxPsM8iyXwmTMWFhRJAozEW0AFb37bVnGDRLmtlLkOFkOwSATzaO7tTXaJsJKEqaWSlBJSQQSdXqDbbo9IOW8yYwSlIBcHM+dw1rhTDY0eMs4syR1Lmc6JolnkJ2uQQQ2+3UQ4neKkJBOUhhdRASSNCrQ9xtC/DYdaKpKACWF2bqCKH9I1xTEzHZkFYFaKIoK6VfaKRk4oLS8gfEfEK8QAjJMCFKFZLlw7e+RynsB0NyMwXtELCUErQXZZVmZICWBJ3a23wW4biWZSk5JyZgUUqYHKyi2cG7XqWDADSDMXLUEoW4oCyVe0NSCpiQexbTyEM7ewKmrRnFOGypiiVAW5QA9fdYqNmNgK1jk8EzJlZuRQBKkpJLhyPeKnJICTUtQFod4BHtEBSimtl05mJDC7ihq+lRYRNLw4SDRTmrKJL/wAIF32+G8LTYHTKsfCKETM4KlEqdmIUxBDAjl1uR8oMXhVe0UVpSEF+VVy/8QNgaJeof0d1kQp6+7XKMrh6voR6xuch3chQDX0GrB7U+cCmBJCv8WP6fQf8YyCP8ClbH/bGQOrBj2KkyoUeLsOThJzCwSr/AErSfzjIyPUJiz2hWASAaaaPXSkcmTSsajI5/JQm4crLNQbMsfOODMSjFlBd0zDlGV81SQwY6V8oyMgvCFkGYHA/iHSotlAzFi7p/i86D8rwx4LwoZ5iQkMwzoU7klWYEOaMQreraVORkcsHY3HFUmOjgDLW6FpyJYGWpVu1aa6VFoWcTxDKCRLIV/UzHo9XPSkZGRpaKS0EcH4chDEDKGoR5XNyDU7UhvO4YgFwlwpRJuTzBzrSoBaMjIEXgMNI5ljLMcABLXAL+b7D0hNxRCzNK0Eco1pY5VOC9bXZxGRkCZpLAZw/Gc4TlqrVgRT3SwFhBXFuGlUyUUsFAKfUp0e16qO0ZGQeP8giN0yL0ZWpZnG+xhBxjjHs5oQQQn3QU7uxcsWaMjIeawFkuQFAr743csf62IvWnWlIcqnZpakKIzqSQxJDkByxIchi71jcZEoMFFc4mqaJoKkDKUskuGd2YB+t+kZiuGBaHSHBSHSGLkOeVxRwW6s2sZGQrWRaybwi6JdJBANHtq5avlXTaO5snMc6FhspbNren9JdqtGRkKgN1gDQFZkqWXFTQFwGbQ1F9POGqcHQ5QWerKO12JpUW7GNRkFLNDxVBsjAqBAKTZ8wH8QcVtVtxHM7BrSxWxBpmHvPUh/lQRuMi740kMhfxDgy6lQUtBUglCAArlJc25k2LHZqgsJp+K95BUUkOwSQ4S1SnKyiR08oyMjPDoEUkwbOyZWUqdZKkqUFqBYcpNHQSFEuQ1XMawmDJmFKswaiaZrgk5icyWoWNqkbPkZA8oi0FSsLKcrLiYCQT7NQz3AAS4zCqjTUlsrxDNxRTMymnvKca8jGoDA+vR7RkZBkGeEcf45h9/8Aav8A4RkZGQtnPb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100" name="AutoShape 4" descr="data:image/jpeg;base64,/9j/4AAQSkZJRgABAQAAAQABAAD/2wCEAAkGBhQSERUUExQVFRUWFx0aFhgYGBofGRcZFxkfGB4XHBodHCYeGBsjIBsaIC8jIycqLCwsHh8xNTAqNSYrLCoBCQoKDgwOGg8PGiwkHCQsLCwsLCwsLCwsLCwsLCwsLCwsKSwsLCwsLCwsLCwsLCwsLCwsLCwsLCwsLCwpLCwsLP/AABEIALgBEQMBIgACEQEDEQH/xAAbAAACAgMBAAAAAAAAAAAAAAAEBQMGAAECB//EAEMQAAECBAQEAwYDBgUCBwEAAAECEQADITEEEkFRBSJhcQaBkRMyobHB8BTR4QcjQlJi8RUWkqLSJIIzQ3KywtPiU//EABkBAAMBAQEAAAAAAAAAAAAAAAECAwAEBf/EACQRAAICAgICAwEAAwAAAAAAAAABAhEhMQMSQVETIjJhgbHR/9oADAMBAAIRAxEAPwA88YFUgm7Odxt1ofjHOHngIGdTaZXBBL0b9HhrjsKSSQxIPnX73EIMdg5pVySwSBRT8qdPeuTf4R40+M6UsCHxBiApZMt8wu7Nexo1IS4VBMtZyl3Hl+VxFvwnh335kxDABnP8Qd6hqCnxrC/HY1CSct/7bdvhCOXTCQrtZF3DsOorKCWSW5g21g9tfR9os+KwREtORJUATYAkvSqqKBDG29okkeHpa0IWvUeSd/Pf9IYy8KEoJQ7aAKNR2fWCpReaBdLIhnBsyVIL1IpRWj99NDEUnw3MXkc5QoAp5gSk3cj4iH5VLzVAO71LEdavT4QRj+IpTlIqwdx3y/F4EWlYG0K5fAzKIUSFqokZqMzml6WPlBGJwZUeYpyvWjntUUpSOcHxJCwztV3IFB66t96mCUlg/PV7tXSmnxgSmBOzFexzBJOUgk8tOUaP3gTFYoEWNFApIrQAk+RcD12gglIWEhAYk1ZxV/XyjU9CUomMXWoMbszUvAUr2F2KzJC2zEhILki5F6HTT4Qzw2HSxKclRRksXF3+V6wGJZFGIPSml+un6RAvGiVy5gSrUFgH08jrW2jwj+ypgjLqxkMTTqCbfDtpBiZiSXzNQCvSrRUzxVszB2J/9v5wZwXGFaz5Adzr3ekThFpl7sm8STFABIlqWkggs5Aew63+2gLw14YxSglUySsjdXKWFrqdvKLjjpKZEpMxYC+ZIbck0HYRud4iWqUpUshKxYKAISX1oL949KHFazgk3Rz/AIFNCQEoA35hrc/e0Kp3hTFKBZIc7rBozesEr8brRlzh3LUYVNj0HetQ8EnxMtaaOknZnFaFyG+z5Z8MA9mcYfwfNzJJUhKQAWckvq7ACGkzgK8tFgKYMctKb1L2hKePTtFrzAMQQkgkahuv0vHI4/iD/wCYQW1CfypDKEKoDbGK+ETkhVMz6pNS5e1G0gbG8RPMgUIPMGsCaAxDJ4xPLutZvtc+QcbeURDHLUQZhCmVelQHLWB21+US5IJK4sNkmJkulnKXHu3LaO/eEnEeHpkJUsrq1C1L7C57adqWabJSsVN6u9U9qaQpx3AkTAElRJCgo1qAKXvWhptE1WvAclRmcSzHKBUMOjqJNOjfdYzGypqsivdQlOV9Q5KswDglzb9IazvDiMwXmSlimzgUYAHelIcYbDzAbJKfeUa1sAlq09G84Fxi7QcsrqZQckknKxchrUrmuXpsfJ4sOC4cPZNlAfcdqt0g2Vg8qVJVVywBGpDk+Tv5xmMwCZgKA6UnUGzajWlO4eHwa8FfxHESJolqOwJFq7PTyifB4sZFLcZQCXJ6b/nAuI8IrKwpC08o8y9bHVyaweOCZpIlqISlQALPd9CK/YifWN7GtieVxdK0qU+ZgTmFKu1jUD8oZ8LmmYXNwLVLZrC1mb4wPiOAKTypFiaU2TTSr5htDLhmDVLSvMkFJKSioYlvdINKMe7w3VWC2cfh1f1esah1/iZ/lPwjcLf8/wBf9DQQvGJeynNqctdHs/b4RrETGTmdg2/b4dIhQoKUsJBpUUoXs3f7vHQxcq5Id2Y01Ymxi0nlonYs4pj15QAUkEX36Xp9YrErw8r2qipQYKchjRzpobC+sXtMlJvlUwoWG9maIp6UP/A9tHrWFUcbM6IEzuUMVnqU0TozNEeZKklwQxahYOKjs4+9Y49s5Iyr90VIoSQ1C9avT9IhUCA5II0pZw4+X1iOUSbIZ4YhKQXLqcmo++mkIeKy1hJKCVkHmAoxvRN2cVf0pDdeJBJIDh2Gw6H1g2WpDe8QLNZItf7rBjjZN0yvcNwys6BXnvuGF2OjekWLC44KUaZCCwBYsw171qC8CzMyXKCCO1SaG+g+9Ijk4VaVOogEnmFSX+X2I1oKxobYjFBKwzABi3ViCKC7NCpOPBUApWQFwl2Zzavf0gmVIUUlIADkEmzf1UFw0Rp4cFMVutnDFnI6fymt9ITeR7YtxnFzLTlWHNRoQA13Ov8AaEWLw65hFCCQ4BNCGu9q1+wYt2L4ShRClIUD8gTtroPWIJeBlyg1QW2ACCHqXDG4oaesUg1EWSsp+GWsg8iqj+Fjp/UQdWuYtvhdaEy+VeZaVe8A9QeYNbsQSDWrUjEylJSFDIshJ5nLqBbQmlMzAU+ESSlTUZUJCho5DABrVL0Yd99S85qrSNFsYcZ4iuaJSWSEvmosVahHQ1pAczEDME3D2Nvy+36RPgJ2Qj2ksTC5Cczs+7i+jbPBE7icpNsNJbSiiD5vtHVBtxTHQrQrOVAVDpcMbj+G4zVasGickFqJCi/QudOvpWJhj0hiJEkBrBHXZ/pEyeJOBlRJZ9JaSxb039YahrAZs1zQ0FtTdt/J9O0SJoHLudzX8jr5wzlcWUxdCWY/wJGhDggafd4XIkgh702ckbfe8ZpmNSZTGvagLit/l6RAZSlKJyjKFOr4b0esGGTSmzfZ8oQ4/CzXTkX75zZFIVVRJAGaxIyntWsQ5I/WgSdIsMiZeju7DMKXDUOveBMYtYSrK+bQ7saG9oFnTiAhiznK4YhtCX1P3rBOFkKoVTEsKjRnNK2+9Y42mhe14QFNw6ypL0SCMxJFXDj7r9YZcOWoM5BzEX0FmZz1MQTuJ1ylPKKqKtG2F7/SA08QIJWkOCKJ7UY+jQuhlSHM7EKKiR5WetbDc19YzCKIyg3OgIsST6wswWPOd1DSjk+9bygibOLjKq1SB0LN1gP2MpJjCeA5Zti3z6XjUidq9CRQdx8TSBMQ4HNdspANXZhUOAKQFgTkZVVJcUJao+Jb5wfILHU+YzHeygz1uwd9YCxeKcGuZgAOW5IZ+msaGJzFy+UBmSbs5cHy7kvCfH8UKSpgS5DG7v8AWpgZloLlSG3s09f90ZFe/Fz9z6/rGQ/SRL5EXOcpIU/szuCn5PBZUli4JURq1GgeZKLWf5iukQ4eaokvmcEUGpPQ39BFptwmywQjEBVZbAj3hUMBo7d/usRYqekJzKUeh30q4jrDzeaiyEvygtoa/YjFTHLKbazP+XlE3IUgxM6juSbWFtaHTrCOatayoJYgkhnNq3ZzWlmp8XE+VKc1d6FiGHRnPwiGTw9AfKGBd3Yk1dq1hLFkrFsnDBKDlJLOSAGuphbpR2ghE8Par1LmnQOaaHTSGKsqwWYkUJOrGgLXNO/eBhwVRW9GNm+IIs/XqKRsi9fQKmWtSw6hkfR7DWv5wxmTQFGoPRhRzdz92iFHCFB0+0ykWAq/Wuu4jqZgCipY9DUvu1oLD1Z3Lxyc2UElNKZQDVj8O20DBKjmNW6vV/KvzvApZLlLqelTUnYasaawXg8UVAEAAOzKAo1PX70jMndnWGCquuor03r6ncU0giUFKHKzNUlm7CNrSlDsoORQCzaDv57RBIkquAkK1BJsPNx/eAh1gKShLncPUONy3xq0CY2YJbkEsAFBLBm6A1PcPEqcPnIzOT/SpQF+qvd6GOMTLUkc5CwXVWoYVBtTveKQi5PAzyit47Hz/aLUlSWsQsAs2txWBV8QxNgUB6USqv8Au6RmKw+QlRm5UquCEkeQaA/xCH5p6ztf6J7x6aWKFDl47EsAFpGzIHkKuwtEEjieITNlpMwMpYCgEIch+z2ED4hIVIVMRMmFif4lCo6ecGy0f9TJF2L2c8qb0vDAstssslVLAkBvn28/KJpJcVAY6EavYgxCCCglJoU0Y9R6fd4lkIpQaW6mvVnpCNlDmYWBSaPQMNSfq7Rz+CWQShikivK/M5/h71evwiZbBw7h9y9dK0b7pBHDpzS0pYO5Nw4clvW0c/PVWarVCfH4ROdHtMiVEsVBWa7MMtGGmwbXQ+UQQmiSliFFNlAO5BeoceTdYJxcmWT+8dmA5aE6h21FevMY1NSGbKoUYBTkkAOHdNR0/vHK5pi9AHFYbNVJBATUFmqwcHW2p6wB+EKDYsRQAClPh2hijOAAoMluVuY0LZmFX1a9LawwVJJljmUL80sAFgwsQSG284R/ZDKHkrEjDrWAyVODR/n1MFL4bM0Tbqwv11oad4ZImoSSk8x2LAg79ddIGnYxUtToWCkuopIFKNuaDpE0l5G6IKw8hRU5IIvzaeWmsdTZA0DNYAB9Ts5A+NYiwuOIfMRlVUV2uwu1SD36R3i54XRKwkk1poLv5ltu8FM2DQlJzBJeoJZxXqW0sGBjidwjMlTADMT5FxapYU9ILlSUC5UCwBU1A462JY6axJKCwxFmu/k1KGGTaFkkxL/lXqn1/SMh97aZ/Ij0VGQ/dE/jRoJNDep9IjXLarpIPxb4qDu8STZYVcEgVp2vSvpECAAK1DMAWOu5v6vFudfezoWjeHBrYXrcFtX09IFxWGJOZgXZxu5Z3v8AZiebPITmyggXIIcUu1v7xuRNzJsRWgYuxqGDN+Uc9MXDwdJw6MpzUOzuwgaZhCA6FMAzMznoSQNXp/aCVcIXM/hWBm1YUbbWDOH+HFJSQpQNda02e8MuOT8BFmECgCklO5YgkdTrd9DEacasMUnMQW2AFqua73hurw2ordS0s7jKCD573OsGyPD6AC5JJ1oKGu1xveGXFN+ALAln4ijlFLBqEt5W16wLiZTnMQS9ctCAdzSn6bxapfB0bP31q9ojm8DQRRwa6vfvB+GQHkqUlOVylzdgrmIDkdbBqRqbLzIdwSS9a30+94sA8Pqc/wDh92fRvd0MRnwnyEe1IVVikAaWpfeAuKQriVnhnCJkyYUSnypv0OpCjppXrDtXAsQASASrUlaagaAgi9dogw044bFpSqYCPdJ2BYVFhcHWLPxWaRKWyknMg5agGo0L1fSLR41VsCgvIg4JxaQQ5WCsEOSGuLAfxVDdPWAPE3FTMUlGQpSQWJqo1Zzt2JhHhJoRicjVajGjM7mrEH72h5i8QVSlSzViGLVoRS1v0joUUtBRVsZJJl1PMkAnqwb6wsm4YBBWdN9T9vFgx+GYl2yqFKh3Aq4d4r1cqHsVJ+cVQjJvYtJTKBAK+Zz1AUbCmohhwuQVYoKAJSAoFTUBIs+haIjLC1FYIAlcuVj/ABpNRpSGXhmUoJmEgspQUkmygzUJoYLMh2pASgWZwGFgXa2lrRLhpdg9Ouv563esDKUFZktQEXFHGlC9IJlTaM48j+v94nRUkmJAq2nmw7Vjvh+FkqKUlypKaU5QVczOzZmH27RDMWCPl6P2aDp+GR7JlKyMhioUJJSxqNe3nYNDlqqYURzsECxSsHcg6hyPjttBCgpYys4LbONPdNOvl2hJKWoEsosHJzMC6bEktd7U1hlJmoCAp6AF1audOpdjHAGwleE9myqrDksli51p0a46xMiYMrsWUbEEV7GoZnHbvAKVpIAc1Yu5Jfq97WP0iZOLozgm+g0dvQ3hotLQbRDj+FlSs0tCSWcEHmexBTt+veEMzgalOVFKQLqRmqNUsQ2g1NRFmRjRmuM5cChdhsdK+UQy8CAM7rcqcAF0v0IcMesFtPQXkr/E+ErmkG2UAgJNRrlIuRUeb7wTg8CQUk0SACQTU9619S3nD0YgkqBll3u7/K/3SIhMVcJdtA1fX6Qjtg6ZJZcpSsrHlG5oW3Fn+6xNlZ8qQOw7v84CRjVBTlIy7g/Sx8v1giWVMTnBI/lfl76qTT7aMrejdTPaH7V+sZGfiVfzJ/1/rGQAUCYlTod2o7/d4WIBnAezBZVH0axU/TtBazlw6AL+zZLVfKmzsNm0ix8EwGWVLK0BMzKM2rEUAfoPSPR5ePtMVHOF4NLCUhTqKQL2JHQX84OlyUoDJATuwESxpKWh1FR0hiNKtolLiNgRrzgmNmMSYCxPGZaDlJLs9B9YWL8ayAsoUFpVpmCQ/nmp5wAFgzRhMVLF/tIwiFFJKyR/KAoF+oU299o0P2kYRnC1HRspCn7Xg0ay2Bt/hHCkxUJf7UsKW5ZgB1IFAdWCnaDZXjNM1/YocVZRdibtRiKVreM8GEnj/ECVPw7Fs6iFDSqWB+AHlEOI4AJmH9pmDtmIKk1r3cU0MV/9pvE1LXh1GhSa23JSadHg/DTAZD5WJsf5qXr6QyWLJt5FeHl5Z0moopwdBmIsYuyJ2Uv3FRoaEMYofEpTh7sRF3lrzMoatroQ/r6w1GQlx6Q0sinvDpUD8oVnh4KRUUI0oWh/IMs8sxBURsopNmOheJhJkq93Dn/Us27NBsFFXlE+znn+tPwSfzixcBQfw8oN/D9dYB4twvIFJRKWAqpos1trDjgslQlShskOCKjyjMy2dCfmWaHZyLtR4JQEu57a/l8Y4ljmLUv284mEh01f1YjW416vCDo5CQtkEtoXf0oXr8YnHCpivezAH+J6gDoR8gBSBsRMDgmuUv5j5MdIb8MxXtEApmvS2ojnnFTeSsYizHhEsMRUjmJv5E77f3hbhSTVNQ5IFWpfMa37RYJnEkKnGQJ49oA5QQDRn1oaF2g2VhFXCkHblF/SkRfA29m6f0TS5GawUSCHyOX/AKX077UjjHjKopTLUxq5SpkkUNWprufWLH7GZoofflG8k3cQVwf03RFYwuGSs5nLudCHzCzG++lWhjKx7JFj5ueopbaGqkThYgwBO4fnPMhL6lLpPwNfOFfA1phUfRqRNap6uSK1NGAelWfvGTJrEBqHVrBruOnURDJwyEqEta0vdKVKGY7XN/KCf8JUKgudHox6sGI+Mb45DMGnTpVUlTCjNY6D16ecFoWSkAJc+WlqEWhPieGTQ4EhzUpo4CteYfBxc6PSfhmInFgtBSyXcgMTpUF6WqPpCq4i9vYc6/5Ff6f/AMxuC/ZL3/8AdGRsGtCbgk1LyVZQAE8qQ7A8x2rZ2/Ktn/Epp1t1/OPIpHHJ0mePZLIAlmlGBzHeljeGOI8TzcTkQoiWlRSHLuK3cVDg2EejyNpko5R6eqaBtHSF03jxyanKojMFg2KSQGOxoSxca2MdYPGKlkqlqUhQ/lKvk9RTUbxLtQ9Hrk8hq06gs3Xr5wuxOONAlQVuwr3aPPuJeIMQsy800hC6snQA3UAK9q2h14W4iyObMFuRVyHBdyakA9WtAcvBkAeMsfOlLQElQQxKmBdzRwoBrAM+uhtFRkpXmzAAqvzpzAg1GXra1XZo9D8W4dvZzuUiWsFYIVVJvQONjzUFIpvEcSkzFNmCVKzBL1Y6inNc06QU6ihXsRYnhC0TMq2CgQ7HdmBfazRGnBLJNaAl69vSHsxKehsygbvvr0IDuReOsMEhQbUPVIq2wJLnQgwflYOgsTgdKgxZeDTGTyFKlAAkF+UJI6vXSh2gMYdIU7kpflLPfcaEdesEcDVlnOk5uU1ypzN0JPKQe4p5widhqhH+0mfnmS1PQoSU7XW/xeHHDM3sUF3BQC22jV7aQp/aQklSSzMkUazqOutTeGPApxOGR0DfX6x1L8oi9sFx/u/Tz+EXPCEpSj+kDyoL7xWJ+GCxXWBymYBlTOmACnvqHpGNZfkcTmmxCa6JD9rRi+LTNZhF7lo81/CqUarWd3Ur840jh6TVn76xqD2L5ieOISHmTx153P8ApBv2EawnHZCyMs0EvsXs50p5xTpOASNBD3g2CCXV5CMZMby36N36626QUgEio8xboaRHKXb7+UEfhw4LWsXu9N+0Kx0A4+blBu9wW7moagdoFwRJp6av6aRJxycmXKUpebKkH3dzyuelW9Iqf+clpUChCQBu7kdwzRHrbLQaSyKZeJWjFCY5ze0d+pPwi/yeKTVVWpk/1FhTa5fSKSrFrxE3P7NCWOZRSDvc1uekNTMKkgkudzDs0Sxz+KoZxMJLaOG9W2iIeIpxZ8wA1SCX7tCNLN0jQN/p927wpQcK8UzEnmKv/SXt1sWhth+IzpsvMAavUE0alOsVKVNo2UE2t9vFm4b4tRKlplmWrlGjVL94wClYzFL/ABKlTCSUr12SbRccVxIyphVLmrHKAZSfdOyi4pTapgTi2PwuICv3JStQfMMoJ0ekKZYYAVLADyG0ExYT4yn0Yh+1IO4fxBWIda1AFJAqwHq16n0ioqwy/wCAAhrvY2Y6esWTgkhUvDoJUkLWolReiWoz1rbasJy5jkRoafixvL/1CMjr959oH/KMjj6L0D/B5vNln8ZKSkDNMSUoJsFAvvV+w+schDEvV1efc1pWnlAfioqT7FVQpKnBBL1b0r1hhhMODnUzhKQKnKa0BFCCxZxHp8lbIx9GpDsx1Oj+TRIC2/3W+145Kt2HyGjXLRoyiFF3d7H+Gny1rEKsqN8BhJcxKVqAITRzQAvqwrUinW+kOpWCTqAQ2oowuLh+5itYY8qklJBBGtnFab016wRhOJKUyXqCctHodS1/uhhVG8mstGKl+1w6khRdIcE7JDj4CKViOHEIQsp5TTM/V/drzWZtou3CJThlNze8D7zk5XpQFqb0ivcdwC5RqF5cxCcygSzCoIoBtuzQyAxKiTlLpLKUaDcuxBB39IjX71QCfRtCKM/feJlB3dh6+VNNPLvA6U9NTavrTq30cwGjWM5+IC0OUpNGzMouwsGqDpXYViXhkzMpLJBJfMKszM9Ttp2gTATHSpOZYvTNQuGqDQ+UdcHxaQtLpBIOrA7dMzVpenWNFUZgH7QkhJIZgZaW7+0SbGu8MPDfDZqsNLKJalpINQHD6inaIv2mqlmWkg8wdOruFIIoWamazwX+z7EqGGISpQDgsCWfK1KsLbbbR019cEfIWeDzzQSZn+g/OOV+Hp5L5G7qSG9SIbTJqtST3JI9YDnYmWDVaR5jfUQyM0Cy/Dcwmq5I7zEfQmNy/ChAZU6SnsoqfySC0cni0gPzo8j+UQzPEkoWC1PsksPVowMDSV4dlD38QD0QhRPxaG2EXh5aWShayLlSsr+QJaKdivELqQUS1Fi6n5XpTqWcxJ/mY3TJV5rA+QhXbCmi8S+MIYFMlDncvXaNYnGZ8vKEs4ZOoo31it+H+KKxCFKUkJyrYAEmwDF27w5N+rfZf0hWqHRWv2hySMIVj3StKepcv/8AGKFgFAaA+ZHxi8ftHIGCBBNZyKVZsqy/UvHnsmZSGS+pryWHhnE2VlICQ1Anfd6kmGctWt+1jFTkzcqgoaF4tslrir19ReEkikGbTMo8YwjZqXI7x2WJ6fdIQqiIIe47dI2UeUESSHYgtq0QoksGqW1N4wTnzMdpDHuYhzklgDZ3Y9mG8TTMMkMohQUHBBbuKNQ9KxjEq0EpUAzqGpYA6G+hhv4ZnrVMKSykgEkGwNA9bXam8J/aMIsfhPDgZ5lOYAAGzPXTtAl+RGPfbp2/3J/4xka9or/+a/vyjIhT9i2eO+J5ZeiiXylIY/zUaGkuYQGOoDgKp5hq2+AjnjeGaVm1SQSd2LsB5Rjp0WCDUKCXHo+sd3LpEIbJhKPMRlcNRxV6W1GlPpDrhU9pKZhIUuVmCRlYI6FTOpg7XYQlKBq/YiukdImEZkpUwXep5mtWwb6l3iCeSj0N+GcXUhazOKVpUSoFqFarX7f2gfDImFZyHKS5I5Q51HK+2jXhfPVy/wAtGy2ysbEdw/fygudiTLCVMpaVAMSHdruWBLV/s0F4ZkWrhiFIOZbqJAZzQEf2F4V+LcUBMSEAZgSpTKdN/wCV2zFnJgbg/HjMUjPyJeleUn+XfWIPEOHKFUcjydno7du9njUZi3FAkZwpBKieUH3dXDWF22aBs1A+jb6Ft29IgxWIZ8vuvR9vppTsYHOJp9+sUSwJY2w0jOVBIDs7EPXp+gjMLLHtGsSWNwR3a3WAMLNdd0puK2br8YYSSVg5EpDVSRQkhjZ6V1EL1DYN47WDIRV6kHu46O7C5+rln+z5f7gjz+n3SK74xxq1gCZlcBnAAKi4NWoTU1h7+ztX7lQNi1OofyiywifkM8SyXKH0zefu7XhROkykFiwNKAEn4CLFxYPkbr9IUz5XM+hYBt6/CGAwJWKRZKVHqzfOsdDE7S1Huw+pjniKlISCgBypq9ifpCuZi5zpdTOoAsAHc+sagDX2q9EJHUn9IzBzitCipqKKaPsInxy8qFHa0R8spASaFTZu6mc9P0gUYfeDB+4PWYp/haLBMJoA7du8JuB4AypZTmBOYqoDYgbhz+sNkqo9nH28JIqhT4n8Nfi5CkIOVaCFp2UwUkIOod9Nbx5DLW0ew8SxJTNl5CoEFyE62voWBN+seU8bKVT5qk0ClkilKm7aPeE4ZScpRevBp14NoFAYs3AJueU1SUlvLT4QhlyuXtDjwlMOaYNCB6gt9fhDyVjR2OPZ1Lv9I35fYiSYkAxpNg/31iJdHSVsO0cqSDexOnWOSY7kqBLGouW2EYYjWnLlZ7jq1YzTSvX6axLibpYMAK6Fy9eunlEJSTSmt7fCMBnM1Nql+/L6b9yYO4T4klSkGWoKzVdQs7u13pZxECVJFTYDbYO56UhLiprJGUAflRrdSawzVqiMy1f5nl7zP9Y/+uNxRfbK/kT8YyF+JEbZa+JYPNJUAHp9nrCDgIIw6GVWoIq7OdtKRa0gKfOUhLWU+U9SAz+usVjhpPs8ooEKULXZZHfanWL8v5oMNhWUasOzhvrAMzjctBIObMktbZ+vaDJh+P2xpC7imCssNVnrd3FuhSfURKCXkaTZiPE6krVlTmSpOVQWxcUsGYW6xwnjMwoKUpQkEudSWqK36/bQD7NjHa54Re+kW6oSx5wWeszCrKFJBDpo6XoSKWe4tWFni7xPNmz1oQsiUlRCUuG6l9XLwlm4hdKmo/MREqX8h8oKitsDZufMU7FRsCzm7AxJw2coKZyzEt9Y7xaRmcVBAPZ0hx3BeOMCB7QdYbwAe4YAkflDXDvnOQNlLlIelWN3oR8IUIlEEEFtzt1PSHEyRlT7RM1KswFnfTp9dPKJDoSeLF5pYVbm/MD8of8A7PJw9iQ9Xomjm9RrSsV7xKf3Ib+YfCN+HZBUJBSQFe0p0YvFH+RVs9KmqBCk5UkkEAqFUki42hKrhxoCoPSoDvS7P8YcTwUMtN0l2Ll/03fSBcRMUuYSQz1YaUGmkBGK9jpgyIUdT/8AGFGKdakMCedPo7w5wyVEJYElqMH+QPaGMjhE4h/ZLHcZR/uYQwoDJliZiMqgCkIJY2dxGIle1xACSAUKCiDqAdNz0juVw+ZKnKVMAAKCHCknUbEtaNeH2XOnTNUskf8AdX6QoSyTEslRBYsWbffqavHWHUWqbQBiZpGWpqT5s0Fy1sPp9184VlEKOP8AiKXKmISQ5ooFnq9jsKbb1EefcVlp9qpUsEJKiQkty1tQ07fOHXjLGhWJOmVISaM9y3+68VpStYEI07RKTdjDCzXSYe+GENLUrdVu394qMlSgo5XOpDPTcw+8P8US5QaPUPuWp8IaSKwkrLFMnuaGJkKau0DJH9qRME1iDOhHcwgxpFL17f2jFmNEWgDmO57RvLc2jpKHEbakFCtg2JW0sk2oKdTfpAhm5kslIfpp1GgjOJzDypAPU7N8N4i/DKSvL7qgXYilWNNqdYZkW8mfgV7H78o3DDKv+VH+7843ACNSbGx9W+hiocIUr2k8KLqE0qJa5LuW0dotuJn6CKriCU42ZT/xUBbAa607v6xaeq8kluw5ZibB4pylC8hSXS6kpJTno4JDitYgqwJBERZXvEY+x2LsRKOZSv6iNL60EBY9HKDFv4zgQqQMQhCRmbOBUA6ru4Lj4xXMZh/3CibgpbsXHzaLok0JF6do7WunkIxaaPpHKreo+v1hhbMWY5w68q0m9fnSNJW/p9/GNSSy0nqD8YJi0okns13oK61gvDThLDMmYDeivjQED8r0gGZizb+3pHCZn30iJRGvEiQZCim2anQPb6eURcDCfwhJfMFHKxZi13+9YO4k0ySvR067hv0+6wt4DXCqAFc19g233aKbiJ5L34dmKOGl5yVHK7quzlg+tIZjCLV7qVaMQCdO0A8Dk/8ASyh/QILXjVpSyllKQS3Mwa9njBDl4HFLFc6e6so+YpAC+Fl+edIT3mOfQPCZXH5GcoKzb3qlPZ9Yhmcdw9GKlU0Sr6gRjDnEcPw4Sr/qHO6ULIc9SRC3huAEkzGUV5mLBJBoDQBySawCrxCAeWUrzIH5xmH4vOUv93LSC7AkksT6bwLRh4pYYHerd26RpTkFr6RDicdLkj9/NQ7AsCCo/wDYklQ3eIBx5JKUy5cwlVUuggFJsXOlm3hJNVYdFO8RSj+ImuQebcDQffeFOVyxIbpD/imBWtedP7wzMz5UkZWVUNozgW0gSZwNRSpYSyUAZj3pbWNGaoTr5F8uUVKCUe8aXAd6M5jOIcDn4Yp9qgoeqajTsaVpBeL4NMlkJAzAFwRqWcV9W84fIwi56wmfNUujpCiTS5vRyqhY3hJcri001Xn2FLx5FnB+NqDiYCttRf8AWLHg8WhfukPtY+kV3/Apyp6RJQvmWAFqScpzFnJFGN6dbmPXeF/s6w8sAzB7dQrXlQD0QDX/ALiYzp5ReEn5KRMZLklgLvYedhHMoKU+RC1MHok2u7mPY5YShIACUpswAA2ZopXH5s/3kLqhQdQQ5Y0oBccwfSzmJyfWinZvRTMQJ2b2aJS0rambK9gaJdzfVoZYHwrjv/NCFjKD+7KcwfUhRAPkSaWrGp06ShRWhZVOJqDyqJdiSFNsoBr76wywnjXFSF5Z0lc2WpghWXKQSWAcJ5gX1AMFSTwT7Z2JOI8CmJUcpTMGZgKOHsK1S9TUhtzEADoQpaFBfupAIdSU+6Sm4pSuibmLJxPHIVOmKJypDKWgFxnDNmPuh6OM1GG7hfNwIWpUshXOAUqFWcHmURzWISqrM7Aaz7NCuQt9jM/nH+tH/KMjP8nf1H1EZFLiDtL0NZcinS/n9mK54nn5Z0mYkEKSVSlKAbMCMwrqQ5G8WsJYQh8bYVCcIjI/JPQo7kqCgTTy+EdVLQoLLQoyxMIOVVizAq1HeNAC/r+URYWQUlVVNto9QYJXMfWv5eX28QSp0U2GYWSheHmoJ5wlRSGoRRV3oQUu0KsUjPLmpAqUOAN0Md9kmGfCCTMygPmSpJpoQQfSIOEynmoFOY5K/wBQYn0Pxh7oVoruH4KTyqWkLJSEoJKSsEFTuRlSwsVbtYxNjvDBloUQVrdOdCko/dhiaFWY1bQdKnV3xjh0tUxalDM+XlKiOdQHLSjOCdNbGIOHzFS1HIrKkAKUlSUkcxAFS5BdWhaveJ/K6wTSKpJwiuah29NPMwPPwykEFSchFWN+lLjzj0BHBsyhMlAu6WYkBf8AOGLUoSAGNUwnHh4glgDmPP7VPNzVLEvtsFamHjyp7D8bWQMEmwcM9B+UcZjDL/LpSoIExls+WzD/ANXuk0PXo8bmeGMSmYAKpKiElwdHBNKAUeApxYUmwT26RLL3c9mYViuYXGKlhh3vFwX4CxaylIZZu2YABxq7Mb32gXBeGVZ1y5qSlaCLB0ly1Gv5PD/JGKyaSfoX4PiqyllCZlB/hUQCdmcOe0Som5llKZRKv6vTrDTD+G8TLWQmje6Ddtweuja9oIwHApsnEgzCfaLHIxNS4uTsKh+kK+TFoChJoVYjElCCSkFQUAQHZ2e+4gFOOUXZgTWgG3U00+Menp4VKmpSVy3UCVEKHuqID+6wIflY6CGnCeBIlkpSOofLTokJFGJa+kTjyWiq4vZ5EjCYlYdppG6UsKdQLdYd8D4EMQMqwtJAJUcyiCakKDAJy6XcV3DemyZGWaUggAJswDuakdKkeesSy+AS/wCsKBJfVjRgdj60jObehvjSKajwVLCHSyVEsStKS5FiHJNqs58jBi/DQCc8uYpwyQQH7nZWoDWBbck9XEJstPsT7RWUgETCk5UixCwA9ANzvWN4XG0HuJFeU3OgY2q+sc7mrpmXWwNctaMhBzJdyAAD1UNW1P2/OOwcts+fIqygzhsx10uRVxB0qgfMQncMG9QfsxB7LISr3ws0BQbV8iPnUaxPsM8iyXwmTMWFhRJAozEW0AFb37bVnGDRLmtlLkOFkOwSATzaO7tTXaJsJKEqaWSlBJSQQSdXqDbbo9IOW8yYwSlIBcHM+dw1rhTDY0eMs4syR1Lmc6JolnkJ2uQQQ2+3UQ4neKkJBOUhhdRASSNCrQ9xtC/DYdaKpKACWF2bqCKH9I1xTEzHZkFYFaKIoK6VfaKRk4oLS8gfEfEK8QAjJMCFKFZLlw7e+RynsB0NyMwXtELCUErQXZZVmZICWBJ3a23wW4biWZSk5JyZgUUqYHKyi2cG7XqWDADSDMXLUEoW4oCyVe0NSCpiQexbTyEM7ewKmrRnFOGypiiVAW5QA9fdYqNmNgK1jk8EzJlZuRQBKkpJLhyPeKnJICTUtQFod4BHtEBSimtl05mJDC7ihq+lRYRNLw4SDRTmrKJL/wAIF32+G8LTYHTKsfCKETM4KlEqdmIUxBDAjl1uR8oMXhVe0UVpSEF+VVy/8QNgaJeof0d1kQp6+7XKMrh6voR6xuch3chQDX0GrB7U+cCmBJCv8WP6fQf8YyCP8ClbH/bGQOrBj2KkyoUeLsOThJzCwSr/AErSfzjIyPUJiz2hWASAaaaPXSkcmTSsajI5/JQm4crLNQbMsfOODMSjFlBd0zDlGV81SQwY6V8oyMgvCFkGYHA/iHSotlAzFi7p/i86D8rwx4LwoZ5iQkMwzoU7klWYEOaMQreraVORkcsHY3HFUmOjgDLW6FpyJYGWpVu1aa6VFoWcTxDKCRLIV/UzHo9XPSkZGRpaKS0EcH4chDEDKGoR5XNyDU7UhvO4YgFwlwpRJuTzBzrSoBaMjIEXgMNI5ljLMcABLXAL+b7D0hNxRCzNK0Eco1pY5VOC9bXZxGRkCZpLAZw/Gc4TlqrVgRT3SwFhBXFuGlUyUUsFAKfUp0e16qO0ZGQeP8giN0yL0ZWpZnG+xhBxjjHs5oQQQn3QU7uxcsWaMjIeawFkuQFAr743csf62IvWnWlIcqnZpakKIzqSQxJDkByxIchi71jcZEoMFFc4mqaJoKkDKUskuGd2YB+t+kZiuGBaHSHBSHSGLkOeVxRwW6s2sZGQrWRaybwi6JdJBANHtq5avlXTaO5snMc6FhspbNren9JdqtGRkKgN1gDQFZkqWXFTQFwGbQ1F9POGqcHQ5QWerKO12JpUW7GNRkFLNDxVBsjAqBAKTZ8wH8QcVtVtxHM7BrSxWxBpmHvPUh/lQRuMi740kMhfxDgy6lQUtBUglCAArlJc25k2LHZqgsJp+K95BUUkOwSQ4S1SnKyiR08oyMjPDoEUkwbOyZWUqdZKkqUFqBYcpNHQSFEuQ1XMawmDJmFKswaiaZrgk5icyWoWNqkbPkZA8oi0FSsLKcrLiYCQT7NQz3AAS4zCqjTUlsrxDNxRTMymnvKca8jGoDA+vR7RkZBkGeEcf45h9/8Aav8A4RkZGQtnPb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4102" name="Picture 6" descr="http://t0.gstatic.com/images?q=tbn:ANd9GcQ0ginIj-JHLDSxUgtLIi3_Y54BJk0Po-TxXarD4C84teJyffv_dQ"/>
          <p:cNvPicPr>
            <a:picLocks noChangeAspect="1" noChangeArrowheads="1"/>
          </p:cNvPicPr>
          <p:nvPr/>
        </p:nvPicPr>
        <p:blipFill>
          <a:blip r:embed="rId2"/>
          <a:srcRect/>
          <a:stretch>
            <a:fillRect/>
          </a:stretch>
        </p:blipFill>
        <p:spPr bwMode="auto">
          <a:xfrm>
            <a:off x="428596" y="4572008"/>
            <a:ext cx="2466975" cy="1847851"/>
          </a:xfrm>
          <a:prstGeom prst="rect">
            <a:avLst/>
          </a:prstGeom>
          <a:noFill/>
        </p:spPr>
      </p:pic>
      <p:pic>
        <p:nvPicPr>
          <p:cNvPr id="4104" name="Picture 8" descr="http://t0.gstatic.com/images?q=tbn:ANd9GcSXbSTJv8mUhgl4QXm2jFyZpknwB1HEyIzB8-p8FTax-x5gixTPag"/>
          <p:cNvPicPr>
            <a:picLocks noChangeAspect="1" noChangeArrowheads="1"/>
          </p:cNvPicPr>
          <p:nvPr/>
        </p:nvPicPr>
        <p:blipFill>
          <a:blip r:embed="rId3"/>
          <a:srcRect/>
          <a:stretch>
            <a:fillRect/>
          </a:stretch>
        </p:blipFill>
        <p:spPr bwMode="auto">
          <a:xfrm>
            <a:off x="3786182" y="4500570"/>
            <a:ext cx="2619375" cy="1743076"/>
          </a:xfrm>
          <a:prstGeom prst="rect">
            <a:avLst/>
          </a:prstGeom>
          <a:noFill/>
        </p:spPr>
      </p:pic>
      <p:pic>
        <p:nvPicPr>
          <p:cNvPr id="4105" name="Picture 9"/>
          <p:cNvPicPr>
            <a:picLocks noChangeAspect="1" noChangeArrowheads="1"/>
          </p:cNvPicPr>
          <p:nvPr/>
        </p:nvPicPr>
        <p:blipFill>
          <a:blip r:embed="rId4"/>
          <a:srcRect/>
          <a:stretch>
            <a:fillRect/>
          </a:stretch>
        </p:blipFill>
        <p:spPr bwMode="auto">
          <a:xfrm>
            <a:off x="6643702" y="4429132"/>
            <a:ext cx="2333652" cy="17210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2011354"/>
          </a:xfrm>
        </p:spPr>
        <p:txBody>
          <a:bodyPr>
            <a:normAutofit fontScale="90000"/>
          </a:bodyPr>
          <a:lstStyle/>
          <a:p>
            <a:r>
              <a:rPr lang="pt-BR" dirty="0" smtClean="0"/>
              <a:t>Para ambos os Sítios pode ser interessante irmos em uma excursão local Acompanhado de um Guia</a:t>
            </a:r>
            <a:br>
              <a:rPr lang="pt-BR" dirty="0" smtClean="0"/>
            </a:br>
            <a:r>
              <a:rPr lang="pt-BR" sz="3100" dirty="0" smtClean="0">
                <a:hlinkClick r:id="rId2"/>
              </a:rPr>
              <a:t>http://www.hotelmiltonbolivia.com/miltontours.html</a:t>
            </a:r>
            <a:endParaRPr lang="pt-BR" dirty="0"/>
          </a:p>
        </p:txBody>
      </p:sp>
      <p:sp>
        <p:nvSpPr>
          <p:cNvPr id="4" name="CaixaDeTexto 3"/>
          <p:cNvSpPr txBox="1"/>
          <p:nvPr/>
        </p:nvSpPr>
        <p:spPr>
          <a:xfrm>
            <a:off x="285720" y="2857496"/>
            <a:ext cx="8572560" cy="1477328"/>
          </a:xfrm>
          <a:prstGeom prst="rect">
            <a:avLst/>
          </a:prstGeom>
          <a:noFill/>
        </p:spPr>
        <p:txBody>
          <a:bodyPr wrap="square" rtlCol="0">
            <a:spAutoFit/>
          </a:bodyPr>
          <a:lstStyle/>
          <a:p>
            <a:r>
              <a:rPr lang="pt-BR" dirty="0" smtClean="0"/>
              <a:t>Existem diversas empresas que fazem a excursão. Ela nos pega em um mini bus no hotel que estivermos hospedados. Ainda não encontrei preço. Acredito que o próprio hotel possa nos fornecer esta ajuda.  Importante ficarmos em um hotel um pouco mais caro para termos uma segurança em relação as malas e informações coerentes. Estamos em um País em que TRAPAÇAS são normais. </a:t>
            </a:r>
            <a:endParaRPr lang="pt-BR" dirty="0"/>
          </a:p>
        </p:txBody>
      </p:sp>
      <p:sp>
        <p:nvSpPr>
          <p:cNvPr id="5" name="CaixaDeTexto 4"/>
          <p:cNvSpPr txBox="1"/>
          <p:nvPr/>
        </p:nvSpPr>
        <p:spPr>
          <a:xfrm>
            <a:off x="285720" y="4786322"/>
            <a:ext cx="3597908" cy="923330"/>
          </a:xfrm>
          <a:prstGeom prst="rect">
            <a:avLst/>
          </a:prstGeom>
          <a:noFill/>
        </p:spPr>
        <p:txBody>
          <a:bodyPr wrap="none" rtlCol="0">
            <a:spAutoFit/>
          </a:bodyPr>
          <a:lstStyle/>
          <a:p>
            <a:r>
              <a:rPr lang="pt-BR" dirty="0" smtClean="0">
                <a:hlinkClick r:id="rId3"/>
              </a:rPr>
              <a:t>http://www.gravitybolivia.com</a:t>
            </a:r>
            <a:endParaRPr lang="pt-BR" dirty="0" smtClean="0"/>
          </a:p>
          <a:p>
            <a:endParaRPr lang="pt-BR" dirty="0" smtClean="0"/>
          </a:p>
          <a:p>
            <a:r>
              <a:rPr lang="pt-BR" dirty="0" smtClean="0">
                <a:hlinkClick r:id="rId4"/>
              </a:rPr>
              <a:t>http://www.turismoboliviaperu.com</a:t>
            </a:r>
            <a:endParaRPr lang="pt-BR" dirty="0"/>
          </a:p>
        </p:txBody>
      </p:sp>
      <p:sp>
        <p:nvSpPr>
          <p:cNvPr id="6" name="CaixaDeTexto 5"/>
          <p:cNvSpPr txBox="1"/>
          <p:nvPr/>
        </p:nvSpPr>
        <p:spPr>
          <a:xfrm>
            <a:off x="428596" y="4357694"/>
            <a:ext cx="7078156" cy="369332"/>
          </a:xfrm>
          <a:prstGeom prst="rect">
            <a:avLst/>
          </a:prstGeom>
          <a:noFill/>
        </p:spPr>
        <p:txBody>
          <a:bodyPr wrap="none" rtlCol="0">
            <a:spAutoFit/>
          </a:bodyPr>
          <a:lstStyle/>
          <a:p>
            <a:r>
              <a:rPr lang="pt-BR" dirty="0" smtClean="0"/>
              <a:t>Li qualquer coisa sobre esta empresa recentemente. Localizada em La Paz</a:t>
            </a:r>
            <a:endParaRPr lang="pt-BR" dirty="0"/>
          </a:p>
        </p:txBody>
      </p:sp>
      <p:sp>
        <p:nvSpPr>
          <p:cNvPr id="7" name="CaixaDeTexto 6"/>
          <p:cNvSpPr txBox="1"/>
          <p:nvPr/>
        </p:nvSpPr>
        <p:spPr>
          <a:xfrm>
            <a:off x="3857620" y="5357826"/>
            <a:ext cx="4685385" cy="369332"/>
          </a:xfrm>
          <a:prstGeom prst="rect">
            <a:avLst/>
          </a:prstGeom>
          <a:noFill/>
        </p:spPr>
        <p:txBody>
          <a:bodyPr wrap="none" rtlCol="0">
            <a:spAutoFit/>
          </a:bodyPr>
          <a:lstStyle/>
          <a:p>
            <a:r>
              <a:rPr lang="pt-BR" dirty="0" smtClean="0"/>
              <a:t>Parece uma empresa séria não encontrei preços</a:t>
            </a:r>
            <a:endParaRPr lang="pt-B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Rumando para Copacabana </a:t>
            </a:r>
            <a:endParaRPr lang="pt-BR" dirty="0"/>
          </a:p>
        </p:txBody>
      </p:sp>
      <p:sp>
        <p:nvSpPr>
          <p:cNvPr id="3" name="Espaço Reservado para Conteúdo 2"/>
          <p:cNvSpPr>
            <a:spLocks noGrp="1"/>
          </p:cNvSpPr>
          <p:nvPr>
            <p:ph idx="1"/>
          </p:nvPr>
        </p:nvSpPr>
        <p:spPr/>
        <p:txBody>
          <a:bodyPr/>
          <a:lstStyle/>
          <a:p>
            <a:pPr>
              <a:buNone/>
            </a:pPr>
            <a:r>
              <a:rPr lang="pt-BR" dirty="0" smtClean="0"/>
              <a:t>	A Milton Tour tem transporte diário entre La Paz e Copacabana..... Também realiza tour por </a:t>
            </a:r>
            <a:r>
              <a:rPr lang="pt-BR" dirty="0" err="1" smtClean="0"/>
              <a:t>copacabana</a:t>
            </a:r>
            <a:r>
              <a:rPr lang="pt-BR" dirty="0" smtClean="0"/>
              <a:t> e Lago Titicaca</a:t>
            </a:r>
            <a:endParaRPr lang="pt-BR" dirty="0"/>
          </a:p>
        </p:txBody>
      </p:sp>
      <p:sp>
        <p:nvSpPr>
          <p:cNvPr id="2050" name="AutoShape 2" descr="data:image/jpeg;base64,/9j/4AAQSkZJRgABAQAAAQABAAD/2wCEAAkGBhQSERUUExQWFRUWGBgaGBgYGR8aGBgcGBgaGBwXHRkaICYgGh8kGhcXHzAgJCcpLCwsGB4xNTAqNSYrLCkBCQoKDgwOGg8PGiwlHyUsLCwsLCwsLCwsLCwsLCwsLCwsLCwsLCwsLCwsLCwsLCwsLCwsLCwsLCwsLCwsLCwsLP/AABEIAJsBRQMBIgACEQEDEQH/xAAbAAABBQEBAAAAAAAAAAAAAAADAQIEBQYAB//EAEgQAAECBAMFBgQDBQUGBgMAAAECEQADEiEEMUEFEyJRYQZxgZGh8DKxwdEUQvEjUmKS4QdygqLSFSQzQ1PTVIOTo8LDFkRj/8QAGgEAAgMBAQAAAAAAAAAAAAAAAAECBAUDBv/EAC4RAAICAgIBAgMIAgMAAAAAAAABAhEDIQQSMRNBIlHwBRQyYYGRobEzcSPh8f/aAAwDAQACEQMRAD8A2aUgx1usRkq/i9YIAeceho8/YYK74WlMAJ6QiV9ffjBQ7DsD3QoCYFXyhoL6QASC0KIjqUY4L7vOFQWHJvHP0gT90JXBQEhLexCVD2IjlXt4dXBQWGCxlChhAX9/rCLXBQByYRfu0Ay1+UJvh7MFBYUqblDgqI6Zt8j5R296Hyh0Fki3WGlff78IYFjOGlvZhDCpHf6wjDr5mG7yG733nDEEcQgVDBNB/T+kcV+8oAF8/WFC++GhXSEXM6wAO3ntoQzoGlff5NCqV6wwF3ohPxI6Qyq8KSOUADjMHOFE4c4GAOUKSG0gAUTRCmaOcDKxo3jHVjkIAH19YdWOcC3g5CEVNFrD0hAFKhDTMhomDl8oTedIAHVQ0LHIwhne2hN4WgAfX0MdAjM6+kdAFhUvyEOCj0iHLUXcgD1hxmHoe5/pEqIWSjMJhoJ9l4jomK5H1+scucQCpsgSx6dYAsibd2sqSjQlVuQ069Yq9hdpyErC7UgkA2U+gZ84o+1G3SU7wpFISerai3XnfKMqNszEqSmbVd5j8wfhtytGBl5MsmTvB6Xg28WBQx9JeX5Nrhu1ijOdTk2Dm2l7emvhG1wuIC0g3uMqsvWPL9nYwLTWkBlKNV78V+Wdjryi72TjFLZSVfmsxdwCwy6g+XdHLByp4Z72n/Z1zcaOWOtM3lbZP5vC7x7XgCO9z4vC0g6F+4x6MwQpPUxwT19IGEgaQpUOfzgEEK25+/SGhY0ECCzqR7747epHL375wUFhqxz9YUL6wAT06QNU/k/vweHQWSTNMImcevlA94+j+Y+kJXzYeN/UQBY9tSD5/wBYeqb7JgCp7aj1+kIcS+oHvvgCyTvfE90cZh5/OI4xCWuR5QgxA/eHh+kKgskBbcoXePziMlfV/CCbznlBQ7HlOjxznoYZVCKme/1gAeT4e+6GB3zv4Qm80Ywh6OOsADnL5AeP9IVJgSpg/WGib09YBWGtkWjqE9PlDEzPdoYVjkTAMKwhQkeyYFv/AH7MME1zn5G8AWGYaBoQ9z+ECvqfflCn30gAI/SGqy18/vAgesLpAA7w9Y4J6wKsnnHW9t9IBBa46AqV7y+sdAFhLDNx/hP9YUMPZECCffsQpB6xIiFUkdPOKztDtBUvDrXLYqSHZwSwzYPbyPdE7f8Ae/j84yO3v7QZUmYqTu1TkjhmELIAJDU9TzuNYhNqMfidE8cXKXwqzH4jbKpx3cn/AJgJZ6lB3qQB0YkWyMN2ngZi5fEmlcoqSXNIIJ+IPYg3L2z7oiY/agRjK0St0gG0sFuE8yHzd7WHhBtt4iaushJSm1g5SzcSatQ925RhZIQSuL3f7o3IOV01qiXJwS8Nh1LJBCgniSo2Jyt3k8USuzG0FIKBk1xcFPeOVzcdHisw+J/3Yy5iiKSEBi7qBcG3xWVl/DFpiNlGSEzUDeIAchrpdshzrueQMVZO9PyWV80b3Ze01rmEFqT0Bb2Xi7DjW3dGZ7FSVz51SgaQlJNnPE5CXA6+ka6Zs9IWU1gsVA5OCm5t7yjR4XKUYtZZfuZ3L4zlJPGgDtl9YYlQ5X6frDV2Pdq8MM3qGjYW9mS9aCqIOYHkfoIcTbT1H0iKrEAaj+YfWOBfr5fQGHQrJIm+wf6Rxn828bQBKy2Xz+jQ0kai/UfcmCgskon+wY4r5j5feBCb1Hm30hDM9+xBQWHr9v8A1hFAka/eAFdv0hD4+H9DAAcLGXvyhVTW0f33RHJI5+L/AFVDlVDMN4EZeJhaHsIVk5fP+kcBAN8+nz+0OCuh9+MMQWvy7/pDgu0RnI5+Q+8NKzz9PpVBQ7DlXQejx0tfs/pApEhSrAAk+HzJg8nAzFEgC4LHiZjyNhEHOK8skoyfhDKx07v1jq0jkPIfSBqKgWZRIOTkwpKtUqHeDDtA00PMzqIaVkwEzhzHvoTDZah09PuYkRskBZ5N78Y4zDy9+UA3nQen3hUr6eFvoYKCwtR9/rClXu39YAqcNW9PraEM0cx/lP0hUFhd51MIpXv2Ijrnp8eTiE3/APCfOHQEkqOv0+0MKu70hqVH3aEK/HxeEASswkCLHT0H0MdDAMV9PJJ+ghFr6keD/wDxiMmnlfw+QEEK+/33CGRHpmXDrJcgAM2fKwjxztbhxLxc3drdphe1Bd3enTPTrHrSLzhSfgDs78S3A1YGgTNNco8c7S7PVLxk6WaiRMWAS5JD2LnNwxeMjl5W8nT2X9mvw8VY+/zK+cFJVxC5D3zvrF1s/bCd2QtfEUlIDEhmIA6Evp0h0jstXglzwFgoLklgghjwhw7uGz52tEKd2fmy5CZqkKFVxbRnB9Ce5jrFFpS0Xtos8DgJCDK3ylSvhWom73uABm1zbxjWbJoxaV79S0gNMUEMpxw8mpNg1+8HKMtg9nfit2HZDuqxJB1A5Pew5dI9AwmyZMvCy6VDDzJyigJUpbzES1JSs2SSlLDMiwUOj15fydYk7ZCkJmSpOGTMDllKJBYA3IbXmxA01jWyMQtZroDBRBJsolNgbMcnz58opUbLkYQqThU7ucFpUDMWplIUaVpSsgimknqCAS2szZG05C1KXMKASU0UrJE2wFYZgo8NIGfC7XDc1H8yd+9EjHbGzUKkvcBklB5gKCSeed4qVJUHqSq3RQ+kXErBAFSlVJl3KUVHIE8ZvZ9ByHURNROCBTuiuUXA4qgAUgEEqL3cjlpGhi+0J41Utoo5eBCbtaZm5mBUBVSW8fUPbxECFtG8I02LwiAgEMEtmVF0pa6TzzAZ9Irf/wAfBUpuG7AKSA75G48eXWLeH7ThL/Joq5vs2S/x7KlahqR4sPUmGCYnSn+ZP0ESVbNW5GoewYRGmJULELHQqb+saUMsMn4WmZ08U8f4k0O345+VR+QELLJWpKRVxKCRabmSw08/OI0yYQCSaR/fPrC7C2uo4z8OClQXKEwFy4KVtZbnMXbp1MRz5PSxuSJYMfqzUWaNexZaJYM2YqWXIKiXQGNu7hBIJOhinxez1JqspaUgqqSl0kAO4IN4s1qLSgSVq1CiUpBQ7gpDgh7udWgW1NtsrDygENOmFCgAxEtEszJigCnIBk5fmjGhz8sW72bM+BjklWhuLw4lSS1ImAhSaRc0Ara1roBfQkGxtEvBzhi8LYBMxC1BVaTKLu7MoO1Kk31IiXtTBInp3dS0pKChrOQlIpJObjodTziLsRe6XMLvJLKlvnxClYWValbKHdncgU/Wkpd29lr0ouPStFJMJBYi4LEVK+iDDSv+FXkv/QYsMTtBKsZMVMwzyN2aZjEha0JCpgZ+SgxCXNCjdoh9osbIlyuAIQotQkoUsFSi1KVA3GTZ5WEa6+0oUrizJf2dP2aEv+6f5VD1KRFRtDtHLQpUkTGmUruFXlqCRSCC7kk62sYh7Q2euVKJnTVTt5vHTdAlggAJTmX4ndvyHMkRN2XJSjDmQaKXyVcLBAFQIDlRYuCfnflPnuUWkq/U74+AoyTbv9C1O3VLCVJDzN2KHAZJVQChQUzWUp7/AJe6IWzpmImGaFmkhSqFhSTvUggNwapI9Dzhgwy0zQJZQyQKVAkJaYoukuxYFKWzsq2QEP2ZhlGdNIZkrLPcAoZQYHO5I8u6MpzXuaqxMmJxS0ypKFlSnWoEl3LAnIu4YcyHEX3+0EqFE4VBN00spZZORBDKJu4+UZ3GLP4mVKALlClM5FyQE5/DcHpeLTFbPSKq1UOAbXzJBAZnu12HrEe60S9IPPwshBN724SKeHVQOtiIHPwiGcndiulKs0qBTUOo/d7wbRBU8lCErWlQCrOMnuz26G7tB5ykIllk/sz8QZ0tcBRCrilWr63ixDk5VtSZWnxsb04ojYuWUKKXBsCMxY3FmsYjGcNSluqosRiJc2buxUVK4Qt6nIIFRd9HJc6HOIWPwqpZIJJYkO4AcaXb2I2+NyoZUk38Ri8niTxNtLQNM4aKHgR/pPzhwUTqf830gG8/i9fsYapYOZfzP0eLtFEOt+vi/wBRCb32KjAKRnT4sfqBC1HR25OkfSCgHKmdP8rfMwomHRJ8h/qgJXz9Vp+8M3qecsd5+yoYEpz3e+hjoi75POV5H6x0IZf7CnoC6FgFS0qIYO4S1QvkRWk+Pn5j/aR+LOLmTk72Xhq0S0LBKJZNIBIAZ3KVEkAxp9kba3U+XLUCVFa1S1pZQSkpYvZ9ae6k6EB/9qcmeZEpUuUpSZa6gFJqsmWupZSXBSxGYbzjzuaeSOZ9vpHocUIPCq+mSP7Pt8JBSsKUtWRVe6QA1Q0tmDcGKWb2ZOJSE4iYlI3iygEcfCtTpbOk36Z8hFxhcRMlYAK/aEjcqsbgzEhqQLAKWSGGQV1jOYDGCfjUJBIQhI3k0fAN4DUl801KJSCSNWipLtKTaLi6xVHbH2FOWyUS1Lw8pa0lSz+zWSN3MUjMqApOjd2Ua3ByStKCXEsVhZYEBKAXYXvwtkRE/FbWkgTpEsUTESCUFJuaqkJpAzakM3fFpsns/LormKWCoXQ9SXYALULuokAls3LuYbZCjG7Y7O7qUnFYSSlSUzElQFSVTpdaVFIQHFRpIKg3CT3RK2HttWOUZc/CzpCkneJWU8IB4N26jwgqa4Z6RaJG2tvLCtwuYlRQlBZmSKmaYRcsBbxMNSVMkCYpM2af2KEiynSlArANwOJebAKLvCvRKtl7Nn1JmBnIWHS9mLBg9npObO/lEXHTFIXJXLlgSpUtKjQAKRUAnhIYAJUVHLLpFlPwFg1pwZrApUwsm1zpfMNyguJw4mBqyDwtRchiDSzFx35PHPdk9EvC0K41u6gPzfCPyhhYnLS3hDJMxKzxEcVTJJZ7kadOUQMDiK6jQoFK7EslISk/GHN8iLjWwa8disIoTUrQWQUqNKUFaSpwyqhxJ8GGeUHlaFVPYVcxKFNrezXA1DnPTPnHYGZMWDUoAWcHIiq4f4rB+cVO0tqiXM3JQtc0pBUUgUJSXYDXMHO+ZiAjtPMlKKc05OLFi9rcj8xrHPqNzo1knEKCghNSgSqoFQqHmxYEjr3xU9rZh3QXLkbya4SkLG7DF3IBNSmZ2AdukLjSo7mYk0lRHwqWSSHspKWBAF+I+bwPHS5ijWCbD9qhZNDMoKan4iQeruOQieObhJST2KcVONNaM2rsdNnzNzi5gmJCVLCMO6CVAAAqCs0h3S11F3Airk7Bm4TaMuZhiZuHDgBKuKUJg4kqSCVJD3Byydo1nZrCy/xkycjELNDomISf2NxZIBBNmD8Wbi7qjUYYoCjQTe2QcHiIL5txG39YsSzTltuzlHFCOkgGxtkS61TjxFTNUdANB4PcPGQ7cT8RIx8mdLQJqBKVLazpCpqajTmHAKHHI8o1H4gyjOShADkrlhSuFYUHUl/yXqP6gga8CpQQZ1LrBH8WYLuMgHNwS0VVqVll7VILtDGmXKmrTxqlpJIDEpLE0sLgUt4mKvG9oFpw+HWlYUJ5KUclLKguU2TAhTH+651jU7Swn+7zAmUONITwgOoUUudSwtzsIx+G7PJVKwqEpFKVIpC2apH50uSS7KYPYA6CHaa2KvdBMESnjUslBBVSpwSQ6S4/K5qLjKpucZTtJgsRiJTy1H/dlAoYAAqcWYmzPbO9Qu4jQ4lRXNKQONKglLkJDLoUphmUkhTMC2XUW52SZcqpQZai4QzpFSvhWE63KtfhiafWhNdjKIxQxuGllBCVOBS5JdLhQYWs72BcDR3i/R2fSC5DlDcwwzFgzEWPrDdj7BRKljFSUJlkCfvEFRMtVKlJQpJV/wAN7GzBldI0coVJCkrCxcFC2SVC1wphfoQx5iIZG3qJPHUfJUTcGVLJBpPAM82T8Vwbs1xfrCokSpC5cqYpCK0laciSBYqDFiBb6aCGYbZU/EgqxBoBNkS1MQniAFZGYBDkAVWOgisw2yVSX+OdRUEgq4k1DiDFmve37sJQTWyTk70Xo2Qlc/ey5oUd2lHDmUhRVUQbFidH6wuKnLkqKnCyokFJSADmoHTQekV+H2HSt5S1S6KWL82HwhrEJL9SIJL7RrUlSZiK0oqrJTbOkmqwSQCWB0tEXDemHfW0JMMmepBmJbp+87Z5ZZecAwGDMoCgldALpWm6ggKJFQst2SLgl0i97CSmRNsgETAGTSprjIsp2DHJ7NnrD5OIomElFJSg8ncXBcZ5J87Zx0XyIPxYsrDy5k8TkqIkzQFKAHwEj4kvk7AkNm0Tts4SpLAgKKi13ClAac3frFNs7EJ3aQaWmPYilQQq4zs4SQ/Xui+UwADcLm+YsCauhd7DmecdoycJKUfY4TiskXGXuZZc0jNUvxWEn5wNMzq/dMKvlCbQWEzljdrUyix4WN31EMCickkdK0/KPWQfaKfzPKzj1k4jg2bMeZP2MIcQP+ojxBV84aoK1o8Sr5pMcFn94Du/qTEiIqVJP5kK7kAerw7ffoFgQNRVqs/yJPyEDM1OqyegNB8gYAJInnn/AJiYSIZxI5TP/VjoKArexGykqmp3mLVLnyUPIQoAJWolgh1aOAG/iFw0eyTtmrO9nYim6UoRJT+VDAKdWZKiTYFgOceTSdrrlKSJbVCakhZQFKAH5CpnCXuwIvGyxvbbEoQkrUhQpYpRLUCXSx4kqqRkbpIPWPOcpf8AIz0XHl/xph8Vs04fZqcMmSpazLAC0oFMkaKISyl0l/hClE1Gz2h/2cdnESsGmYFjezglZqFRsLuNAHUL8ucUc3tDM/ESZspCAlMpYKSpebMkrKlqK2ebS7NXrEzs12hTKTjpkmWoz1AuitSpSV8alKSleZUslwGFrG8V2tHe9lhsjZ5xm0JgVKEoygoixQlctXAgKADqZ1kXZwbaxtMbsCkCkJKf3b3YudC5sWePOdidvpzmavDJE6lSKkEOpAWFB3vwmwBJ+I3DxpsD2+mLmftZK0hgwTSXsxHFkCznPl1iDSJKT9jJ9uNmTTisQtpaZQCXWpQSCmUi8scObImWy4wHgX9nu0kYmcqasL3yiv8ADoIZCUACpQLtUWY8gm2rs2ttIbR2rKk4gCRg5QM1SVCnfKs4JyJKilGfwgnMxqe0H9oGHTNwkuQETHnpdQITukC5YswSzuHyB5hpNa15BS3supU+ioiWtc1JPwpcgVMSnxBA5s984IjZ9RUXKAoggOXfUnv5PoYo+23bSXISiThAnEYvEqplkssJUSBWcxaoADxyF8/2K2zOwOLXs3HTApSgDLVU4KlcQAWrMF2HUERFYrVsbyU6RtcYkpdKSZiw1eTgZikdzsIYicsElJqSELKibfCxZKcwWceAjRHDykjeTCENdRZgcs/lGT7Q9q5S5xEtYCECl6CoKNrguALWFi7HuIog5ELtHsZSXxDqKVKSFJY1JLWIOoDEBxrGew+CUSAUqbNKiDdlMM7O+gBe/KLDD/2lTsRK/bYdLVn89KQkKYGlQKlKy4rX5QbaHa1RSAZEtSCkZrBYGYuqxABuAagbOc2iDjXuCaeyRs+fMRN3DcaF1K4Vl0sGSCBTb8wzBHWLv/ZK1Yg7qYkpKQCliaHUp1AkMHyalzTc2jMbF7RIm4pYngJIKFIUhC1sd41JJIAVSHJIYFT3YvrJG3pUgKWFlQqBpQggnKzsQtTKZgRcG8R6KyfbWin7K9lZ0iTNw6pqSpExR/MoEKNQUn4SE3Y53SrmYv8ACYRRC0kChISAACHLFSh6j7wLHdppcncmRKmqNSUFDMVIWalXUoXT8bm1lAkVPBldriK2wx+I/EtIcMBVarMMW69I7NI5qTB4vZcubaY6Ut8QJZLG2Xf94gdlMYFzdwqcN5hlzBOQbiYLJSsaEEFz1PdANpdqZqgAilDKdk3/AMygQwf92MPsXZon46diVzCFTStKSCQVM1yQQ9gABEOsfcfd+Eey7V2kiUneFQ3SQtS87UpqGWQsr0ijVNkzMEBKWhE8ywuW6hQmapCiKVG1JqWO4m0ZLafZ9ATQ5NSVuXfIMBm+Z05NrERWGRJwwWhIMwISBUA1TMGGjcR1ML4b0C7e5vtnz8MiRLuhKlISpnTVVTeoDVyel4r9h4zCYteJW4K0z6XPF8CEBKks45WyJqjKYbBSt2mpILADR7i4fz0iHsrYeHl74UKfeOb2FkkMG8PHWGlAbcj0XH4wbgKJKEqrSoBCilKbsSkXBADeJir2ZJwSwAlaF7wVgV1JATSP7rh02N7dIys3BgS0i6VEqKlAmzH4s2c2tFfs/YSUFwpSncupSwoKLDOWpIOtmgjGNeQcpI9ZQZImpTUkBSHF2HLLIW+sM2hgZKilKqSGsQplJ0zBcZv5x5vM2QszU0TZqSlAL7xRbO1+/npAMRs2elaGxCnSFXzPEUkjie3DkIOkPmHeR6NhdjvUK62dlPxWsHL8WRuToHfMuxEgghMy9Yp6EmxDGPNsDJxaVqIxaski4SQaKuY6t3M+kLtHG43ey2xAzLCkMCQRUflpD9OPzD1X8jYYvZMrC/tRORKZfCFhwHQp0i7iznwGWvT8MnEzFyd8neJBUKEio0qKSBe7LAvpZ7RhcdtnEpmlZUhKSofEipJvUOCpgzg2yaKnA7TxSZuHTKH7VEuWEUuCgBfECXuSXJPI8rQ1j15E8u/BvjhECYhIWElCgCfiUFKS5SpLO+TnIAgaxocJ2eUFVKWjLPMPcmx9i8YBPaidXNaTKUTMdbkNvAUhRHCfzBPjFzJ7bYrdKO4SV8X5hyD2puIi8dLyS9W2Wu1uzwVMMtKqJpWAmpShWC2Tliz6B+HrGa7QbJ/CzDLnEmwIUCWIOoDPmCPCNPsztvOK0V4YMJX74HE4DXyDAXziu7Udo1ThSZYTYlBrNSV6EUgeI1tqHjS4fKyRkoPaM7l8aEk5+GZdKpZyUvwKv9MONP8A01H+8w+cNXiFzFFcxaCotVQmkEtdVOSSTdgwvHEnRZ8LfeNyMrVtUYk4qLpOxEygMpIHWofeH74jRA70n51QJfUqPVzAysfvTe5zHTyQJYnnnL8H+8dEGtPJR71K+ghYdABnJNeRzcO/fHbadUtsmD8OXyYQ9SVk3/8AiPQQ3Ey1Ndv5vvFWeGMpWy3DM1GkVuz3CW0HMM30i07PbUTLStLpcnJ7l9GzitCCHZvEPFejElCiTMKR+6mxW+bhIYg8n+8YmfF0m0auLJ2imafZW0EIxZqAHAUpezOQSX0yjV4raqCBSHIz0As2v2jznDYxCVcJSl2zUXHfckcvoYvZe2EM1SCf4QpVv8QCflFaUWWIyQDaO1E/igVcSA9h/FZ3PUDy0iRi5smauUkILpmBViHSAz2B1HPlFHtjEBagoOwBHEcy/IZQfZ+JXwkMAC4clPmAB5wVoSrsabaSELIVQK5ZBSSBZj4m4GmcZKfs9WJ2jW9Al0EUuCGALAjK7l3i9MxRJdSWNywIHmc/GEkYhKFKdQ4uTn2IUXQ5KzRTtpJTRUtaikhgSVkBtQolzFbtqeieo1Bqkn8rE/Dmx5tloIiKxT28eQ+ZgKpxfwgWxsZt3FMhNNL5ZF9DpbMZxSK2gooSmwaoMNeJ3I/xGLxeDrS5IHK94gL2O96vkPrHeOGTOE570S9mTVA11EVEO3eC/mIvcJtMJWokgXCr5WPnFMRQBf1h2NlqQplC7As4OfNomuHKXhifIUfKLeT2kqUtbuEulA5A36Z/aCp20pSS5z+uY9BGawQuWGb++6Hq2iEKCTd9Pq0cZ4ZR8nSGRSJ+MxhuEtl117oZgcSJW6yDVevP3pC7Pmy1FQUQOjX6Z6G8CxGGQZiTvMtCl36ZZRweOT9jv2S8F9tPHfsSQcxoQQx15esZ2TiykS2cdLC7Z5MPd4n41UndKFViLi/1vFZiMJSyXen8wNiPt7tCjiaQ5TQD8SpMxxzHUffTQxMm4wUAiyncsGv7EV81Fy8QsbiCE2y7vbx09Ns596NNh8ZXJpcElJve1zmH9X8IfIQUIsTmSz+kRezOzcPNl1zZ27Uk0mpSACSHFJUxuD1jSJ2Fh8vxAP8AjREZYprwSjOL8lbhNo3UTm3N2t7tEPFbYUTYh8vf6RJ2rsgSkFSZiVcwlaVEA6kC7RnU3POI+nXkn2vwXMjFqvcF4RGNNzTkLeHTPyiuw7VGL3s5gMNikL/arkrQWUlQt0vTf3nAouTpA31WysO095wlLCpzflyhg2ju1rWE8RBvrrrnGmR2FlA2xPoIp9v9lN0HlTBOcFwGCktf4QTbrE/TZDsUyMWN4C2aqrP5v5RoMPtQXFsvsNR9YzEgcQ5iJm/pLs7aAsTB07aF2rZa/wC0VV1BiX7rX5GI+KxRWpyPX7xNwG6nAlMuoJIBNSRfTNrxKGBlM4lP/jT9428EsOJaWzKzwy5PfRQqWD+95v8Ap4Q1xopY7miznYQqcGXRexCks381oqsXJMtRSsEEZ35xfx5oZNLyUcmCePb8Dgo/9WYP8J+kIcQof85Xikj5AxGqH73rChZ0Uf5o70cQ/wCIP/VfwP8ApjojmcefmB/pjoKAKxPNXr8rRy8OdUhPfb5Q1UiccyfEgDyAhpwZFzR4mAEAxAQbFRPdFHipSHcgu2hAA7x+kX6gQPiSO4fpFNtKTUQB4HIPyYRT5GPs7+v6LeCdKiEieizIc8zr0u/3i1lbSIFkIl/xKAe1tWc9QIowSCbkNZrge3gqsYE3pCif3rn5PGTPHSZoRmWWIx5UbrqLaBhbrnzt8oNgJwzBI9Io5WOWosKWzLJ+cWGFnTdG6Gx84r0du2y+E4HXwNz9oJvO/wC3hnFfKnL/ADKS/mCO8MIlVOMx7+UOOHsDy0S5OJSLOXvYD5c/OOVMqySrxu8BROY2APh/WLPYcpa5yVU8KVCpQUBTncnTX5axbxYVFdmv5OM8rk+qYuIKEBIUlCnDngNyLDJQ5nviKZ0g5y0fyK/7saNapxUWlqLnVZB9CYT9qM5R/nJ+sJNE2UeClyFLFKUOli5Cmz5b2/NuhgOOSd4sJukKIF3Sz2YvcM2pi8/EmWhcxQUCygGJIQWZNQrIuo6g6RlL+Hv3lF7iQuTl+hS5c6SiHQkjNQHdERRaYwYubvcnpqABy6wTdp5nw+/9YEBxWciO3JxJwZxwZGpIsNn4gonJKW4uA1FkX+EksbJN/OLVGPnOwEpTWLUnItm8UMyYCLG+nMHnaJeExaZjq/FEKZJmAyiGUQxAYsQGZxyjHWJryjW9RPwXJx04j4U+n3iNLRMUlSZqkleaOIEsxJSw6D0ERSgZ/iX/APLVEZaUhQX+IXw34ZV7dStLQ+iDswU4XiDikvE7FlFXAsKSQCCQxv0csxcZxDWXjUWCMkmjNeZptMn9ltqbjEJdglZCVElgm9lGxyLDLImPR5226SxQhx/GQ3/t/aPI5suPRNj7dWuQhaiVPw2SVOU2LsCxyPiIo8jD0plzBl76LT/b4IuhL9Jp/wC28Yjb2zdxMCkpJlTA6Dn/AHk5Zg6cmjTL2sBY7wf+WftAdpEYiQpCSagK0ulSbjMcWpSTYRSnC0W4tpmKkz0hbkGCJxG7XvZZIUzNoqxDGx5tEdE+lRe3NwQR3wRc1+UclikndHR5YtVZe4fbcqZU2+qBagF1M1TgBiR4aHvhydpJVmjF2ZilxkXv5RksThyVApUpCgXCkljk2kWuzu08+ZMCJs/dLADKXQEqz1tTlpbLJw9rytFdedkyfLRMUDKl4gTFJqIMs0ElTEdDqwfPMRBnylpLKQoHkQx8o0X4fEqSxxstiOengGIiJP2LNmF5uJlKLhjd0hgG56dW0ieCUYTTkRzQlKNRKCWTLVUgKQp3ds20PMEWids7bKFA71c6XMLskJqQdWBqfwbxMB2ngFSVUhaFjRSCC+mWY1sYrMXg6xc3GR5GNXJgjlXeH/pm480sT6zNBL2vh1ON/ODFjwt6PBJmNwrGqfPWDkN2ks3J1CKvs9j0y1ykTwkpTSDTLlkrZQcLK5SlF0nRQyN+Xog2XhjeXJSsZhkyg45j9l/WMqd45U/r+DRi1Na+v5PPJ8yWSd1MUoPqADkDdiQ92Z9IHUeZ8Gj0dezki6cMkHoiUPXdvFNtrsyZ4VNly90tL1S2cFIFlIpT5jn63sHNv4Z/uUs3E94fsZDfEfmPqI6BzQpJpUGI0KWPk0dGnZnUEMhealesN/Dj98eAv5sYanAq5+n1JhwwKsnHdy+cMRxlSxmXiDixoltPD58onqwbB1LH8w+TRExAQPzORoPqTHOfg6QKjEfEHva3URG/EKbhAF82D+cS1Idza2T6dBEfd58IPfGTmg2zQxySQFOJVqoge+QgslZJ/MS3sg/eBlJGgD+9YJKBOZsMi/pmYqdXfg79kWOCsaTrkWy8WDxboJ1AfvMVOHlKZh9Lv01iwEtepB+XpGhxof6KuaQcTByca6D1EWOGkBcgsmVUSaVLVJBzHCy72AOf73SKhSToR4feLfEbNmMAmWCUhjeUXIs5cl8iXzvHbkRUYULA7lYNGCmX4JB8cP8AQwu5mj8mH8sPAxs/EvaV6S/tCfg8SP8AlZ9JcU9fkW9/mTEJWnDTCqWgGtJJQZQLcITVu7m5Vn9oq/xBOSffnFji5ykYVAWkJKlX4UB2K2cpufy5/pUGa+pbpGjxVUH/ALM7lO5/oFUo6j34iGHqCfOGhXfCb1sj9YsvwV15CGZbM++heLvYcyapDIUAlKiBZYLs+aAzOeb52igKydPEt8ol7KxqElVc1EsNYUKUTVawAIsQmKWfH8Gi7gn8ezTTcNiVE/tB/MsejWhp2Xijas31rV/pMVX46T/4hP8A6Uz5Q1WOkf8AiE+MuZGf1l9IvXH6ZO2vsibuAVGoSyXISphUQPiKf7ozGsZxSRzHpF1g8TIUFSt+h5gNP7NSQLFy7AZc/m0UG55xpcRvq0zN5Vd7RxMOwm0NzM4pa1oIPCksahkfhVYgkZcjpCUjJx4xzpawu5u+jBg3Qg369I7ZYd40c8WRwlaJ6O08l/8AgLB5GY3/ANZg03tYik1YZZsGCZvFzB/4TDQ39YqDMPOGCcRqYzvuP5mh9/kTsXi5a1BcuWtFSQVJUQWUblmSm2WkCqHJojnEl7kwhxBPWOsePvf9nB8jX/QVREAxSQoEHNrHUdQWhwX7eHpUND5t9IsRxRWmcXml5QXZvaCZLQJapImkE8XH8Jcj4VgW7hE5faEj/wDXSO/eD0Mx4rSR0PlDSvlHGXDjJ3Z1jzZpUiwRt7iSlWHRSx+GtxyvvL9fYEIk8ifAQE+8j6R1+/wixix+kqRwy5XkfZjyrpE7Z21ZkqWEJxE9IAYJCyAB0AyivrPsl4Qzj1gyY45PxChklDwXEjtFNSADisUpuc0v78YfO7TLUkgz8UX/AP6qHdcH7xR732xjhM7vrHH7tjOv3jISMVjd4oqUtSiWuq5sGDkd0LEYzBz846LKqKpHBtt2xxMw5rPn94QYdZ1V8vrElUw0vrDQXzeJ0QsAMDzJjvw6E5ke+kHVKDQBaAAYHGgTbIC05sfTP7RDXIJDv4OfP+kWJSLnoIhqGUZ+WKZchKgFCAdPU/MwTDzQ7JB8Xa/QQI5n3pEzBoAivCHaWqX1+Z2lKlsPhybgsD+XNu42tEtCUga92kR0JDjqYOJYtGhhWinlex9tG7oiTMOoqBJKmADm5YZZ8olqQwtyiOFm9zHWSUvJCMmvA0YQ6tHCU3KORcsYI0QWNE3kY7DTClNJJKXKgHsCcy3VhBBMf8vzhJKfbw+abtpHWKpHJu2MKxz8h8+fnHJ6e/VxBUIDAxGmYhTtp3AQ3oS2FKNde77CGLlA5t0I/SHhF4ZMWRkWiLSaokm07E3AGsPQlrjzgMtZc3MIVOWjn6cF7E+8vmGK3INlH34RxWru9+sIEB4EnOJqKj4IN9h++0b5/Iwhmn2YKmFllyYlQgT8/ln6w5Kwff8ASEULmGqVZ9REWMKFjVu5v6w7fp5CIalkuTzhAbRBP3JEkzRCFjHBDDwiOZp5xJuiNWH/AA+scJLfmaGrGUIoZdYACEqGvp9YaZquQgJUxaDIW6XhWOqOr5pjt+Ooh7WECmK4Xgdgh29EIZzw0D4esdOSA7QrY0hX6P5R0Bqjoj3JU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2" name="AutoShape 4" descr="data:image/jpeg;base64,/9j/4AAQSkZJRgABAQAAAQABAAD/2wCEAAkGBhQSERUUExQWFRUWGBgaGBgYGR8aGBgcGBgaGBwXHRkaICYgGh8kGhcXHzAgJCcpLCwsGB4xNTAqNSYrLCkBCQoKDgwOGg8PGiwlHyUsLCwsLCwsLCwsLCwsLCwsLCwsLCwsLCwsLCwsLCwsLCwsLCwsLCwsLCwsLCwsLCwsLP/AABEIAJsBRQMBIgACEQEDEQH/xAAbAAABBQEBAAAAAAAAAAAAAAADAQIEBQYAB//EAEgQAAECBAMFBgQDBQUGBgMAAAECEQADEiEEMUEFEyJRYQZxgZGh8DKxwdEUQvEjUmKS4QdygqLSFSQzQ1PTVIOTo8LDFkRj/8QAGgEAAgMBAQAAAAAAAAAAAAAAAAECBAUDBv/EAC4RAAICAgIBAgMIAgMAAAAAAAABAhEDIQQSMRNBIlHwBRQyYYGRobEzcSPh8f/aAAwDAQACEQMRAD8A2aUgx1usRkq/i9YIAeceho8/YYK74WlMAJ6QiV9ffjBQ7DsD3QoCYFXyhoL6QASC0KIjqUY4L7vOFQWHJvHP0gT90JXBQEhLexCVD2IjlXt4dXBQWGCxlChhAX9/rCLXBQByYRfu0Ay1+UJvh7MFBYUqblDgqI6Zt8j5R296Hyh0Fki3WGlff78IYFjOGlvZhDCpHf6wjDr5mG7yG733nDEEcQgVDBNB/T+kcV+8oAF8/WFC++GhXSEXM6wAO3ntoQzoGlff5NCqV6wwF3ohPxI6Qyq8KSOUADjMHOFE4c4GAOUKSG0gAUTRCmaOcDKxo3jHVjkIAH19YdWOcC3g5CEVNFrD0hAFKhDTMhomDl8oTedIAHVQ0LHIwhne2hN4WgAfX0MdAjM6+kdAFhUvyEOCj0iHLUXcgD1hxmHoe5/pEqIWSjMJhoJ9l4jomK5H1+scucQCpsgSx6dYAsibd2sqSjQlVuQ069Yq9hdpyErC7UgkA2U+gZ84o+1G3SU7wpFISerai3XnfKMqNszEqSmbVd5j8wfhtytGBl5MsmTvB6Xg28WBQx9JeX5Nrhu1ijOdTk2Dm2l7emvhG1wuIC0g3uMqsvWPL9nYwLTWkBlKNV78V+Wdjryi72TjFLZSVfmsxdwCwy6g+XdHLByp4Z72n/Z1zcaOWOtM3lbZP5vC7x7XgCO9z4vC0g6F+4x6MwQpPUxwT19IGEgaQpUOfzgEEK25+/SGhY0ECCzqR7747epHL375wUFhqxz9YUL6wAT06QNU/k/vweHQWSTNMImcevlA94+j+Y+kJXzYeN/UQBY9tSD5/wBYeqb7JgCp7aj1+kIcS+oHvvgCyTvfE90cZh5/OI4xCWuR5QgxA/eHh+kKgskBbcoXePziMlfV/CCbznlBQ7HlOjxznoYZVCKme/1gAeT4e+6GB3zv4Qm80Ywh6OOsADnL5AeP9IVJgSpg/WGib09YBWGtkWjqE9PlDEzPdoYVjkTAMKwhQkeyYFv/AH7MME1zn5G8AWGYaBoQ9z+ECvqfflCn30gAI/SGqy18/vAgesLpAA7w9Y4J6wKsnnHW9t9IBBa46AqV7y+sdAFhLDNx/hP9YUMPZECCffsQpB6xIiFUkdPOKztDtBUvDrXLYqSHZwSwzYPbyPdE7f8Ae/j84yO3v7QZUmYqTu1TkjhmELIAJDU9TzuNYhNqMfidE8cXKXwqzH4jbKpx3cn/AJgJZ6lB3qQB0YkWyMN2ngZi5fEmlcoqSXNIIJ+IPYg3L2z7oiY/agRjK0St0gG0sFuE8yHzd7WHhBtt4iaushJSm1g5SzcSatQ925RhZIQSuL3f7o3IOV01qiXJwS8Nh1LJBCgniSo2Jyt3k8USuzG0FIKBk1xcFPeOVzcdHisw+J/3Yy5iiKSEBi7qBcG3xWVl/DFpiNlGSEzUDeIAchrpdshzrueQMVZO9PyWV80b3Ze01rmEFqT0Bb2Xi7DjW3dGZ7FSVz51SgaQlJNnPE5CXA6+ka6Zs9IWU1gsVA5OCm5t7yjR4XKUYtZZfuZ3L4zlJPGgDtl9YYlQ5X6frDV2Pdq8MM3qGjYW9mS9aCqIOYHkfoIcTbT1H0iKrEAaj+YfWOBfr5fQGHQrJIm+wf6Rxn828bQBKy2Xz+jQ0kai/UfcmCgskon+wY4r5j5feBCb1Hm30hDM9+xBQWHr9v8A1hFAka/eAFdv0hD4+H9DAAcLGXvyhVTW0f33RHJI5+L/AFVDlVDMN4EZeJhaHsIVk5fP+kcBAN8+nz+0OCuh9+MMQWvy7/pDgu0RnI5+Q+8NKzz9PpVBQ7DlXQejx0tfs/pApEhSrAAk+HzJg8nAzFEgC4LHiZjyNhEHOK8skoyfhDKx07v1jq0jkPIfSBqKgWZRIOTkwpKtUqHeDDtA00PMzqIaVkwEzhzHvoTDZah09PuYkRskBZ5N78Y4zDy9+UA3nQen3hUr6eFvoYKCwtR9/rClXu39YAqcNW9PraEM0cx/lP0hUFhd51MIpXv2Ijrnp8eTiE3/APCfOHQEkqOv0+0MKu70hqVH3aEK/HxeEASswkCLHT0H0MdDAMV9PJJ+ghFr6keD/wDxiMmnlfw+QEEK+/33CGRHpmXDrJcgAM2fKwjxztbhxLxc3drdphe1Bd3enTPTrHrSLzhSfgDs78S3A1YGgTNNco8c7S7PVLxk6WaiRMWAS5JD2LnNwxeMjl5W8nT2X9mvw8VY+/zK+cFJVxC5D3zvrF1s/bCd2QtfEUlIDEhmIA6Evp0h0jstXglzwFgoLklgghjwhw7uGz52tEKd2fmy5CZqkKFVxbRnB9Ce5jrFFpS0Xtos8DgJCDK3ylSvhWom73uABm1zbxjWbJoxaV79S0gNMUEMpxw8mpNg1+8HKMtg9nfit2HZDuqxJB1A5Pew5dI9AwmyZMvCy6VDDzJyigJUpbzES1JSs2SSlLDMiwUOj15fydYk7ZCkJmSpOGTMDllKJBYA3IbXmxA01jWyMQtZroDBRBJsolNgbMcnz58opUbLkYQqThU7ucFpUDMWplIUaVpSsgimknqCAS2szZG05C1KXMKASU0UrJE2wFYZgo8NIGfC7XDc1H8yd+9EjHbGzUKkvcBklB5gKCSeed4qVJUHqSq3RQ+kXErBAFSlVJl3KUVHIE8ZvZ9ByHURNROCBTuiuUXA4qgAUgEEqL3cjlpGhi+0J41Utoo5eBCbtaZm5mBUBVSW8fUPbxECFtG8I02LwiAgEMEtmVF0pa6TzzAZ9Irf/wAfBUpuG7AKSA75G48eXWLeH7ThL/Joq5vs2S/x7KlahqR4sPUmGCYnSn+ZP0ESVbNW5GoewYRGmJULELHQqb+saUMsMn4WmZ08U8f4k0O345+VR+QELLJWpKRVxKCRabmSw08/OI0yYQCSaR/fPrC7C2uo4z8OClQXKEwFy4KVtZbnMXbp1MRz5PSxuSJYMfqzUWaNexZaJYM2YqWXIKiXQGNu7hBIJOhinxez1JqspaUgqqSl0kAO4IN4s1qLSgSVq1CiUpBQ7gpDgh7udWgW1NtsrDygENOmFCgAxEtEszJigCnIBk5fmjGhz8sW72bM+BjklWhuLw4lSS1ImAhSaRc0Ara1roBfQkGxtEvBzhi8LYBMxC1BVaTKLu7MoO1Kk31IiXtTBInp3dS0pKChrOQlIpJObjodTziLsRe6XMLvJLKlvnxClYWValbKHdncgU/Wkpd29lr0ouPStFJMJBYi4LEVK+iDDSv+FXkv/QYsMTtBKsZMVMwzyN2aZjEha0JCpgZ+SgxCXNCjdoh9osbIlyuAIQotQkoUsFSi1KVA3GTZ5WEa6+0oUrizJf2dP2aEv+6f5VD1KRFRtDtHLQpUkTGmUruFXlqCRSCC7kk62sYh7Q2euVKJnTVTt5vHTdAlggAJTmX4ndvyHMkRN2XJSjDmQaKXyVcLBAFQIDlRYuCfnflPnuUWkq/U74+AoyTbv9C1O3VLCVJDzN2KHAZJVQChQUzWUp7/AJe6IWzpmImGaFmkhSqFhSTvUggNwapI9Dzhgwy0zQJZQyQKVAkJaYoukuxYFKWzsq2QEP2ZhlGdNIZkrLPcAoZQYHO5I8u6MpzXuaqxMmJxS0ypKFlSnWoEl3LAnIu4YcyHEX3+0EqFE4VBN00spZZORBDKJu4+UZ3GLP4mVKALlClM5FyQE5/DcHpeLTFbPSKq1UOAbXzJBAZnu12HrEe60S9IPPwshBN724SKeHVQOtiIHPwiGcndiulKs0qBTUOo/d7wbRBU8lCErWlQCrOMnuz26G7tB5ykIllk/sz8QZ0tcBRCrilWr63ixDk5VtSZWnxsb04ojYuWUKKXBsCMxY3FmsYjGcNSluqosRiJc2buxUVK4Qt6nIIFRd9HJc6HOIWPwqpZIJJYkO4AcaXb2I2+NyoZUk38Ri8niTxNtLQNM4aKHgR/pPzhwUTqf830gG8/i9fsYapYOZfzP0eLtFEOt+vi/wBRCb32KjAKRnT4sfqBC1HR25OkfSCgHKmdP8rfMwomHRJ8h/qgJXz9Vp+8M3qecsd5+yoYEpz3e+hjoi75POV5H6x0IZf7CnoC6FgFS0qIYO4S1QvkRWk+Pn5j/aR+LOLmTk72Xhq0S0LBKJZNIBIAZ3KVEkAxp9kba3U+XLUCVFa1S1pZQSkpYvZ9ae6k6EB/9qcmeZEpUuUpSZa6gFJqsmWupZSXBSxGYbzjzuaeSOZ9vpHocUIPCq+mSP7Pt8JBSsKUtWRVe6QA1Q0tmDcGKWb2ZOJSE4iYlI3iygEcfCtTpbOk36Z8hFxhcRMlYAK/aEjcqsbgzEhqQLAKWSGGQV1jOYDGCfjUJBIQhI3k0fAN4DUl801KJSCSNWipLtKTaLi6xVHbH2FOWyUS1Lw8pa0lSz+zWSN3MUjMqApOjd2Ua3ByStKCXEsVhZYEBKAXYXvwtkRE/FbWkgTpEsUTESCUFJuaqkJpAzakM3fFpsns/LormKWCoXQ9SXYALULuokAls3LuYbZCjG7Y7O7qUnFYSSlSUzElQFSVTpdaVFIQHFRpIKg3CT3RK2HttWOUZc/CzpCkneJWU8IB4N26jwgqa4Z6RaJG2tvLCtwuYlRQlBZmSKmaYRcsBbxMNSVMkCYpM2af2KEiynSlArANwOJebAKLvCvRKtl7Nn1JmBnIWHS9mLBg9npObO/lEXHTFIXJXLlgSpUtKjQAKRUAnhIYAJUVHLLpFlPwFg1pwZrApUwsm1zpfMNyguJw4mBqyDwtRchiDSzFx35PHPdk9EvC0K41u6gPzfCPyhhYnLS3hDJMxKzxEcVTJJZ7kadOUQMDiK6jQoFK7EslISk/GHN8iLjWwa8disIoTUrQWQUqNKUFaSpwyqhxJ8GGeUHlaFVPYVcxKFNrezXA1DnPTPnHYGZMWDUoAWcHIiq4f4rB+cVO0tqiXM3JQtc0pBUUgUJSXYDXMHO+ZiAjtPMlKKc05OLFi9rcj8xrHPqNzo1knEKCghNSgSqoFQqHmxYEjr3xU9rZh3QXLkbya4SkLG7DF3IBNSmZ2AdukLjSo7mYk0lRHwqWSSHspKWBAF+I+bwPHS5ijWCbD9qhZNDMoKan4iQeruOQieObhJST2KcVONNaM2rsdNnzNzi5gmJCVLCMO6CVAAAqCs0h3S11F3Airk7Bm4TaMuZhiZuHDgBKuKUJg4kqSCVJD3Byydo1nZrCy/xkycjELNDomISf2NxZIBBNmD8Wbi7qjUYYoCjQTe2QcHiIL5txG39YsSzTltuzlHFCOkgGxtkS61TjxFTNUdANB4PcPGQ7cT8RIx8mdLQJqBKVLazpCpqajTmHAKHHI8o1H4gyjOShADkrlhSuFYUHUl/yXqP6gga8CpQQZ1LrBH8WYLuMgHNwS0VVqVll7VILtDGmXKmrTxqlpJIDEpLE0sLgUt4mKvG9oFpw+HWlYUJ5KUclLKguU2TAhTH+651jU7Swn+7zAmUONITwgOoUUudSwtzsIx+G7PJVKwqEpFKVIpC2apH50uSS7KYPYA6CHaa2KvdBMESnjUslBBVSpwSQ6S4/K5qLjKpucZTtJgsRiJTy1H/dlAoYAAqcWYmzPbO9Qu4jQ4lRXNKQONKglLkJDLoUphmUkhTMC2XUW52SZcqpQZai4QzpFSvhWE63KtfhiafWhNdjKIxQxuGllBCVOBS5JdLhQYWs72BcDR3i/R2fSC5DlDcwwzFgzEWPrDdj7BRKljFSUJlkCfvEFRMtVKlJQpJV/wAN7GzBldI0coVJCkrCxcFC2SVC1wphfoQx5iIZG3qJPHUfJUTcGVLJBpPAM82T8Vwbs1xfrCokSpC5cqYpCK0laciSBYqDFiBb6aCGYbZU/EgqxBoBNkS1MQniAFZGYBDkAVWOgisw2yVSX+OdRUEgq4k1DiDFmve37sJQTWyTk70Xo2Qlc/ey5oUd2lHDmUhRVUQbFidH6wuKnLkqKnCyokFJSADmoHTQekV+H2HSt5S1S6KWL82HwhrEJL9SIJL7RrUlSZiK0oqrJTbOkmqwSQCWB0tEXDemHfW0JMMmepBmJbp+87Z5ZZecAwGDMoCgldALpWm6ggKJFQst2SLgl0i97CSmRNsgETAGTSprjIsp2DHJ7NnrD5OIomElFJSg8ncXBcZ5J87Zx0XyIPxYsrDy5k8TkqIkzQFKAHwEj4kvk7AkNm0Tts4SpLAgKKi13ClAac3frFNs7EJ3aQaWmPYilQQq4zs4SQ/Xui+UwADcLm+YsCauhd7DmecdoycJKUfY4TiskXGXuZZc0jNUvxWEn5wNMzq/dMKvlCbQWEzljdrUyix4WN31EMCickkdK0/KPWQfaKfzPKzj1k4jg2bMeZP2MIcQP+ojxBV84aoK1o8Sr5pMcFn94Du/qTEiIqVJP5kK7kAerw7ffoFgQNRVqs/yJPyEDM1OqyegNB8gYAJInnn/AJiYSIZxI5TP/VjoKArexGykqmp3mLVLnyUPIQoAJWolgh1aOAG/iFw0eyTtmrO9nYim6UoRJT+VDAKdWZKiTYFgOceTSdrrlKSJbVCakhZQFKAH5CpnCXuwIvGyxvbbEoQkrUhQpYpRLUCXSx4kqqRkbpIPWPOcpf8AIz0XHl/xph8Vs04fZqcMmSpazLAC0oFMkaKISyl0l/hClE1Gz2h/2cdnESsGmYFjezglZqFRsLuNAHUL8ucUc3tDM/ESZspCAlMpYKSpebMkrKlqK2ebS7NXrEzs12hTKTjpkmWoz1AuitSpSV8alKSleZUslwGFrG8V2tHe9lhsjZ5xm0JgVKEoygoixQlctXAgKADqZ1kXZwbaxtMbsCkCkJKf3b3YudC5sWePOdidvpzmavDJE6lSKkEOpAWFB3vwmwBJ+I3DxpsD2+mLmftZK0hgwTSXsxHFkCznPl1iDSJKT9jJ9uNmTTisQtpaZQCXWpQSCmUi8scObImWy4wHgX9nu0kYmcqasL3yiv8ADoIZCUACpQLtUWY8gm2rs2ttIbR2rKk4gCRg5QM1SVCnfKs4JyJKilGfwgnMxqe0H9oGHTNwkuQETHnpdQITukC5YswSzuHyB5hpNa15BS3supU+ioiWtc1JPwpcgVMSnxBA5s984IjZ9RUXKAoggOXfUnv5PoYo+23bSXISiThAnEYvEqplkssJUSBWcxaoADxyF8/2K2zOwOLXs3HTApSgDLVU4KlcQAWrMF2HUERFYrVsbyU6RtcYkpdKSZiw1eTgZikdzsIYicsElJqSELKibfCxZKcwWceAjRHDykjeTCENdRZgcs/lGT7Q9q5S5xEtYCECl6CoKNrguALWFi7HuIog5ELtHsZSXxDqKVKSFJY1JLWIOoDEBxrGew+CUSAUqbNKiDdlMM7O+gBe/KLDD/2lTsRK/bYdLVn89KQkKYGlQKlKy4rX5QbaHa1RSAZEtSCkZrBYGYuqxABuAagbOc2iDjXuCaeyRs+fMRN3DcaF1K4Vl0sGSCBTb8wzBHWLv/ZK1Yg7qYkpKQCliaHUp1AkMHyalzTc2jMbF7RIm4pYngJIKFIUhC1sd41JJIAVSHJIYFT3YvrJG3pUgKWFlQqBpQggnKzsQtTKZgRcG8R6KyfbWin7K9lZ0iTNw6pqSpExR/MoEKNQUn4SE3Y53SrmYv8ACYRRC0kChISAACHLFSh6j7wLHdppcncmRKmqNSUFDMVIWalXUoXT8bm1lAkVPBldriK2wx+I/EtIcMBVarMMW69I7NI5qTB4vZcubaY6Ut8QJZLG2Xf94gdlMYFzdwqcN5hlzBOQbiYLJSsaEEFz1PdANpdqZqgAilDKdk3/AMygQwf92MPsXZon46diVzCFTStKSCQVM1yQQ9gABEOsfcfd+Eey7V2kiUneFQ3SQtS87UpqGWQsr0ijVNkzMEBKWhE8ywuW6hQmapCiKVG1JqWO4m0ZLafZ9ATQ5NSVuXfIMBm+Z05NrERWGRJwwWhIMwISBUA1TMGGjcR1ML4b0C7e5vtnz8MiRLuhKlISpnTVVTeoDVyel4r9h4zCYteJW4K0z6XPF8CEBKks45WyJqjKYbBSt2mpILADR7i4fz0iHsrYeHl74UKfeOb2FkkMG8PHWGlAbcj0XH4wbgKJKEqrSoBCilKbsSkXBADeJir2ZJwSwAlaF7wVgV1JATSP7rh02N7dIys3BgS0i6VEqKlAmzH4s2c2tFfs/YSUFwpSncupSwoKLDOWpIOtmgjGNeQcpI9ZQZImpTUkBSHF2HLLIW+sM2hgZKilKqSGsQplJ0zBcZv5x5vM2QszU0TZqSlAL7xRbO1+/npAMRs2elaGxCnSFXzPEUkjie3DkIOkPmHeR6NhdjvUK62dlPxWsHL8WRuToHfMuxEgghMy9Yp6EmxDGPNsDJxaVqIxaski4SQaKuY6t3M+kLtHG43ey2xAzLCkMCQRUflpD9OPzD1X8jYYvZMrC/tRORKZfCFhwHQp0i7iznwGWvT8MnEzFyd8neJBUKEio0qKSBe7LAvpZ7RhcdtnEpmlZUhKSofEipJvUOCpgzg2yaKnA7TxSZuHTKH7VEuWEUuCgBfECXuSXJPI8rQ1j15E8u/BvjhECYhIWElCgCfiUFKS5SpLO+TnIAgaxocJ2eUFVKWjLPMPcmx9i8YBPaidXNaTKUTMdbkNvAUhRHCfzBPjFzJ7bYrdKO4SV8X5hyD2puIi8dLyS9W2Wu1uzwVMMtKqJpWAmpShWC2Tliz6B+HrGa7QbJ/CzDLnEmwIUCWIOoDPmCPCNPsztvOK0V4YMJX74HE4DXyDAXziu7Udo1ThSZYTYlBrNSV6EUgeI1tqHjS4fKyRkoPaM7l8aEk5+GZdKpZyUvwKv9MONP8A01H+8w+cNXiFzFFcxaCotVQmkEtdVOSSTdgwvHEnRZ8LfeNyMrVtUYk4qLpOxEygMpIHWofeH74jRA70n51QJfUqPVzAysfvTe5zHTyQJYnnnL8H+8dEGtPJR71K+ghYdABnJNeRzcO/fHbadUtsmD8OXyYQ9SVk3/8AiPQQ3Ey1Ndv5vvFWeGMpWy3DM1GkVuz3CW0HMM30i07PbUTLStLpcnJ7l9GzitCCHZvEPFejElCiTMKR+6mxW+bhIYg8n+8YmfF0m0auLJ2imafZW0EIxZqAHAUpezOQSX0yjV4raqCBSHIz0As2v2jznDYxCVcJSl2zUXHfckcvoYvZe2EM1SCf4QpVv8QCflFaUWWIyQDaO1E/igVcSA9h/FZ3PUDy0iRi5smauUkILpmBViHSAz2B1HPlFHtjEBagoOwBHEcy/IZQfZ+JXwkMAC4clPmAB5wVoSrsabaSELIVQK5ZBSSBZj4m4GmcZKfs9WJ2jW9Al0EUuCGALAjK7l3i9MxRJdSWNywIHmc/GEkYhKFKdQ4uTn2IUXQ5KzRTtpJTRUtaikhgSVkBtQolzFbtqeieo1Bqkn8rE/Dmx5tloIiKxT28eQ+ZgKpxfwgWxsZt3FMhNNL5ZF9DpbMZxSK2gooSmwaoMNeJ3I/xGLxeDrS5IHK94gL2O96vkPrHeOGTOE570S9mTVA11EVEO3eC/mIvcJtMJWokgXCr5WPnFMRQBf1h2NlqQplC7As4OfNomuHKXhifIUfKLeT2kqUtbuEulA5A36Z/aCp20pSS5z+uY9BGawQuWGb++6Hq2iEKCTd9Pq0cZ4ZR8nSGRSJ+MxhuEtl117oZgcSJW6yDVevP3pC7Pmy1FQUQOjX6Z6G8CxGGQZiTvMtCl36ZZRweOT9jv2S8F9tPHfsSQcxoQQx15esZ2TiykS2cdLC7Z5MPd4n41UndKFViLi/1vFZiMJSyXen8wNiPt7tCjiaQ5TQD8SpMxxzHUffTQxMm4wUAiyncsGv7EV81Fy8QsbiCE2y7vbx09Ns596NNh8ZXJpcElJve1zmH9X8IfIQUIsTmSz+kRezOzcPNl1zZ27Uk0mpSACSHFJUxuD1jSJ2Fh8vxAP8AjREZYprwSjOL8lbhNo3UTm3N2t7tEPFbYUTYh8vf6RJ2rsgSkFSZiVcwlaVEA6kC7RnU3POI+nXkn2vwXMjFqvcF4RGNNzTkLeHTPyiuw7VGL3s5gMNikL/arkrQWUlQt0vTf3nAouTpA31WysO095wlLCpzflyhg2ju1rWE8RBvrrrnGmR2FlA2xPoIp9v9lN0HlTBOcFwGCktf4QTbrE/TZDsUyMWN4C2aqrP5v5RoMPtQXFsvsNR9YzEgcQ5iJm/pLs7aAsTB07aF2rZa/wC0VV1BiX7rX5GI+KxRWpyPX7xNwG6nAlMuoJIBNSRfTNrxKGBlM4lP/jT9428EsOJaWzKzwy5PfRQqWD+95v8Ap4Q1xopY7miznYQqcGXRexCks381oqsXJMtRSsEEZ35xfx5oZNLyUcmCePb8Dgo/9WYP8J+kIcQof85Xikj5AxGqH73rChZ0Uf5o70cQ/wCIP/VfwP8ApjojmcefmB/pjoKAKxPNXr8rRy8OdUhPfb5Q1UiccyfEgDyAhpwZFzR4mAEAxAQbFRPdFHipSHcgu2hAA7x+kX6gQPiSO4fpFNtKTUQB4HIPyYRT5GPs7+v6LeCdKiEieizIc8zr0u/3i1lbSIFkIl/xKAe1tWc9QIowSCbkNZrge3gqsYE3pCif3rn5PGTPHSZoRmWWIx5UbrqLaBhbrnzt8oNgJwzBI9Io5WOWosKWzLJ+cWGFnTdG6Gx84r0du2y+E4HXwNz9oJvO/wC3hnFfKnL/ADKS/mCO8MIlVOMx7+UOOHsDy0S5OJSLOXvYD5c/OOVMqySrxu8BROY2APh/WLPYcpa5yVU8KVCpQUBTncnTX5axbxYVFdmv5OM8rk+qYuIKEBIUlCnDngNyLDJQ5nviKZ0g5y0fyK/7saNapxUWlqLnVZB9CYT9qM5R/nJ+sJNE2UeClyFLFKUOli5Cmz5b2/NuhgOOSd4sJukKIF3Sz2YvcM2pi8/EmWhcxQUCygGJIQWZNQrIuo6g6RlL+Hv3lF7iQuTl+hS5c6SiHQkjNQHdERRaYwYubvcnpqABy6wTdp5nw+/9YEBxWciO3JxJwZxwZGpIsNn4gonJKW4uA1FkX+EksbJN/OLVGPnOwEpTWLUnItm8UMyYCLG+nMHnaJeExaZjq/FEKZJmAyiGUQxAYsQGZxyjHWJryjW9RPwXJx04j4U+n3iNLRMUlSZqkleaOIEsxJSw6D0ERSgZ/iX/APLVEZaUhQX+IXw34ZV7dStLQ+iDswU4XiDikvE7FlFXAsKSQCCQxv0csxcZxDWXjUWCMkmjNeZptMn9ltqbjEJdglZCVElgm9lGxyLDLImPR5226SxQhx/GQ3/t/aPI5suPRNj7dWuQhaiVPw2SVOU2LsCxyPiIo8jD0plzBl76LT/b4IuhL9Jp/wC28Yjb2zdxMCkpJlTA6Dn/AHk5Zg6cmjTL2sBY7wf+WftAdpEYiQpCSagK0ulSbjMcWpSTYRSnC0W4tpmKkz0hbkGCJxG7XvZZIUzNoqxDGx5tEdE+lRe3NwQR3wRc1+UclikndHR5YtVZe4fbcqZU2+qBagF1M1TgBiR4aHvhydpJVmjF2ZilxkXv5RksThyVApUpCgXCkljk2kWuzu08+ZMCJs/dLADKXQEqz1tTlpbLJw9rytFdedkyfLRMUDKl4gTFJqIMs0ElTEdDqwfPMRBnylpLKQoHkQx8o0X4fEqSxxstiOengGIiJP2LNmF5uJlKLhjd0hgG56dW0ieCUYTTkRzQlKNRKCWTLVUgKQp3ds20PMEWids7bKFA71c6XMLskJqQdWBqfwbxMB2ngFSVUhaFjRSCC+mWY1sYrMXg6xc3GR5GNXJgjlXeH/pm480sT6zNBL2vh1ON/ODFjwt6PBJmNwrGqfPWDkN2ks3J1CKvs9j0y1ykTwkpTSDTLlkrZQcLK5SlF0nRQyN+Xog2XhjeXJSsZhkyg45j9l/WMqd45U/r+DRi1Na+v5PPJ8yWSd1MUoPqADkDdiQ92Z9IHUeZ8Gj0dezki6cMkHoiUPXdvFNtrsyZ4VNly90tL1S2cFIFlIpT5jn63sHNv4Z/uUs3E94fsZDfEfmPqI6BzQpJpUGI0KWPk0dGnZnUEMhealesN/Dj98eAv5sYanAq5+n1JhwwKsnHdy+cMRxlSxmXiDixoltPD58onqwbB1LH8w+TRExAQPzORoPqTHOfg6QKjEfEHva3URG/EKbhAF82D+cS1Idza2T6dBEfd58IPfGTmg2zQxySQFOJVqoge+QgslZJ/MS3sg/eBlJGgD+9YJKBOZsMi/pmYqdXfg79kWOCsaTrkWy8WDxboJ1AfvMVOHlKZh9Lv01iwEtepB+XpGhxof6KuaQcTByca6D1EWOGkBcgsmVUSaVLVJBzHCy72AOf73SKhSToR4feLfEbNmMAmWCUhjeUXIs5cl8iXzvHbkRUYULA7lYNGCmX4JB8cP8AQwu5mj8mH8sPAxs/EvaV6S/tCfg8SP8AlZ9JcU9fkW9/mTEJWnDTCqWgGtJJQZQLcITVu7m5Vn9oq/xBOSffnFji5ykYVAWkJKlX4UB2K2cpufy5/pUGa+pbpGjxVUH/ALM7lO5/oFUo6j34iGHqCfOGhXfCb1sj9YsvwV15CGZbM++heLvYcyapDIUAlKiBZYLs+aAzOeb52igKydPEt8ol7KxqElVc1EsNYUKUTVawAIsQmKWfH8Gi7gn8ezTTcNiVE/tB/MsejWhp2Xijas31rV/pMVX46T/4hP8A6Uz5Q1WOkf8AiE+MuZGf1l9IvXH6ZO2vsibuAVGoSyXISphUQPiKf7ozGsZxSRzHpF1g8TIUFSt+h5gNP7NSQLFy7AZc/m0UG55xpcRvq0zN5Vd7RxMOwm0NzM4pa1oIPCksahkfhVYgkZcjpCUjJx4xzpawu5u+jBg3Qg369I7ZYd40c8WRwlaJ6O08l/8AgLB5GY3/ANZg03tYik1YZZsGCZvFzB/4TDQ39YqDMPOGCcRqYzvuP5mh9/kTsXi5a1BcuWtFSQVJUQWUblmSm2WkCqHJojnEl7kwhxBPWOsePvf9nB8jX/QVREAxSQoEHNrHUdQWhwX7eHpUND5t9IsRxRWmcXml5QXZvaCZLQJapImkE8XH8Jcj4VgW7hE5faEj/wDXSO/eD0Mx4rSR0PlDSvlHGXDjJ3Z1jzZpUiwRt7iSlWHRSx+GtxyvvL9fYEIk8ifAQE+8j6R1+/wixix+kqRwy5XkfZjyrpE7Z21ZkqWEJxE9IAYJCyAB0AyivrPsl4Qzj1gyY45PxChklDwXEjtFNSADisUpuc0v78YfO7TLUkgz8UX/AP6qHdcH7xR732xjhM7vrHH7tjOv3jISMVjd4oqUtSiWuq5sGDkd0LEYzBz846LKqKpHBtt2xxMw5rPn94QYdZ1V8vrElUw0vrDQXzeJ0QsAMDzJjvw6E5ke+kHVKDQBaAAYHGgTbIC05sfTP7RDXIJDv4OfP+kWJSLnoIhqGUZ+WKZchKgFCAdPU/MwTDzQ7JB8Xa/QQI5n3pEzBoAivCHaWqX1+Z2lKlsPhybgsD+XNu42tEtCUga92kR0JDjqYOJYtGhhWinlex9tG7oiTMOoqBJKmADm5YZZ8olqQwtyiOFm9zHWSUvJCMmvA0YQ6tHCU3KORcsYI0QWNE3kY7DTClNJJKXKgHsCcy3VhBBMf8vzhJKfbw+abtpHWKpHJu2MKxz8h8+fnHJ6e/VxBUIDAxGmYhTtp3AQ3oS2FKNde77CGLlA5t0I/SHhF4ZMWRkWiLSaokm07E3AGsPQlrjzgMtZc3MIVOWjn6cF7E+8vmGK3INlH34RxWru9+sIEB4EnOJqKj4IN9h++0b5/Iwhmn2YKmFllyYlQgT8/ln6w5Kwff8ASEULmGqVZ9REWMKFjVu5v6w7fp5CIalkuTzhAbRBP3JEkzRCFjHBDDwiOZp5xJuiNWH/AA+scJLfmaGrGUIoZdYACEqGvp9YaZquQgJUxaDIW6XhWOqOr5pjt+Ooh7WECmK4Xgdgh29EIZzw0D4esdOSA7QrY0hX6P5R0Bqjoj3JU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54" name="Picture 6" descr="https://encrypted-tbn2.gstatic.com/images?q=tbn:ANd9GcRQk17PaQwNwvwRiz87i-nt2uKp8vGSK6I4zokShrlST4L_2wiy0yPiMphN"/>
          <p:cNvPicPr>
            <a:picLocks noChangeAspect="1" noChangeArrowheads="1"/>
          </p:cNvPicPr>
          <p:nvPr/>
        </p:nvPicPr>
        <p:blipFill>
          <a:blip r:embed="rId2"/>
          <a:srcRect/>
          <a:stretch>
            <a:fillRect/>
          </a:stretch>
        </p:blipFill>
        <p:spPr bwMode="auto">
          <a:xfrm>
            <a:off x="500034" y="3429000"/>
            <a:ext cx="4094264" cy="1952650"/>
          </a:xfrm>
          <a:prstGeom prst="rect">
            <a:avLst/>
          </a:prstGeom>
          <a:noFill/>
        </p:spPr>
      </p:pic>
      <p:pic>
        <p:nvPicPr>
          <p:cNvPr id="2056" name="Picture 8" descr="https://encrypted-tbn1.gstatic.com/images?q=tbn:ANd9GcQ6s_b2Z8aLWInHvNF-RbySEOpOhdlEPR2j0rEfuP81cRzl8GFWfQpSYzYp"/>
          <p:cNvPicPr>
            <a:picLocks noChangeAspect="1" noChangeArrowheads="1"/>
          </p:cNvPicPr>
          <p:nvPr/>
        </p:nvPicPr>
        <p:blipFill>
          <a:blip r:embed="rId3"/>
          <a:srcRect/>
          <a:stretch>
            <a:fillRect/>
          </a:stretch>
        </p:blipFill>
        <p:spPr bwMode="auto">
          <a:xfrm>
            <a:off x="4572000" y="3429000"/>
            <a:ext cx="2928958" cy="192882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50106"/>
          </a:xfrm>
        </p:spPr>
        <p:txBody>
          <a:bodyPr>
            <a:normAutofit fontScale="90000"/>
          </a:bodyPr>
          <a:lstStyle/>
          <a:p>
            <a:r>
              <a:rPr lang="pt-BR" sz="6000" dirty="0" smtClean="0"/>
              <a:t>Avião</a:t>
            </a:r>
            <a:r>
              <a:rPr lang="pt-BR" dirty="0" smtClean="0"/>
              <a:t> </a:t>
            </a:r>
            <a:endParaRPr lang="pt-B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060848"/>
            <a:ext cx="8943900" cy="36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ixaDeTexto 3"/>
          <p:cNvSpPr txBox="1"/>
          <p:nvPr/>
        </p:nvSpPr>
        <p:spPr>
          <a:xfrm>
            <a:off x="136054" y="1412776"/>
            <a:ext cx="8712968" cy="369332"/>
          </a:xfrm>
          <a:prstGeom prst="rect">
            <a:avLst/>
          </a:prstGeom>
          <a:noFill/>
        </p:spPr>
        <p:txBody>
          <a:bodyPr wrap="square" rtlCol="0">
            <a:spAutoFit/>
          </a:bodyPr>
          <a:lstStyle/>
          <a:p>
            <a:r>
              <a:rPr lang="pt-BR" dirty="0" smtClean="0"/>
              <a:t>Rota:  Rio de Janeiro X Corumbá   (Decolar.com)   </a:t>
            </a:r>
            <a:r>
              <a:rPr lang="pt-BR" dirty="0" smtClean="0">
                <a:solidFill>
                  <a:srgbClr val="FF0000"/>
                </a:solidFill>
              </a:rPr>
              <a:t>Valores mais em conta </a:t>
            </a:r>
            <a:endParaRPr lang="pt-BR" dirty="0">
              <a:solidFill>
                <a:srgbClr val="FF0000"/>
              </a:solidFill>
            </a:endParaRPr>
          </a:p>
        </p:txBody>
      </p:sp>
    </p:spTree>
    <p:extLst>
      <p:ext uri="{BB962C8B-B14F-4D97-AF65-F5344CB8AC3E}">
        <p14:creationId xmlns:p14="http://schemas.microsoft.com/office/powerpoint/2010/main" xmlns="" val="1055924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2297106"/>
          </a:xfrm>
        </p:spPr>
        <p:txBody>
          <a:bodyPr>
            <a:normAutofit/>
          </a:bodyPr>
          <a:lstStyle/>
          <a:p>
            <a:r>
              <a:rPr lang="pt-BR" dirty="0" smtClean="0"/>
              <a:t>2,5 h de trajeto </a:t>
            </a:r>
            <a:br>
              <a:rPr lang="pt-BR" dirty="0" smtClean="0"/>
            </a:br>
            <a:r>
              <a:rPr lang="pt-BR" dirty="0" smtClean="0"/>
              <a:t>141 km aproximadamente</a:t>
            </a:r>
            <a:br>
              <a:rPr lang="pt-BR" dirty="0" smtClean="0"/>
            </a:br>
            <a:endParaRPr lang="pt-BR" dirty="0"/>
          </a:p>
        </p:txBody>
      </p:sp>
      <p:pic>
        <p:nvPicPr>
          <p:cNvPr id="41986" name="Picture 2"/>
          <p:cNvPicPr>
            <a:picLocks noChangeAspect="1" noChangeArrowheads="1"/>
          </p:cNvPicPr>
          <p:nvPr/>
        </p:nvPicPr>
        <p:blipFill>
          <a:blip r:embed="rId2"/>
          <a:srcRect/>
          <a:stretch>
            <a:fillRect/>
          </a:stretch>
        </p:blipFill>
        <p:spPr bwMode="auto">
          <a:xfrm>
            <a:off x="285720" y="1928802"/>
            <a:ext cx="8308940" cy="3286148"/>
          </a:xfrm>
          <a:prstGeom prst="rect">
            <a:avLst/>
          </a:prstGeom>
          <a:noFill/>
          <a:ln w="9525">
            <a:noFill/>
            <a:miter lim="800000"/>
            <a:headEnd/>
            <a:tailEnd/>
          </a:ln>
          <a:effectLst/>
        </p:spPr>
      </p:pic>
      <p:sp>
        <p:nvSpPr>
          <p:cNvPr id="5" name="CaixaDeTexto 4"/>
          <p:cNvSpPr txBox="1"/>
          <p:nvPr/>
        </p:nvSpPr>
        <p:spPr>
          <a:xfrm>
            <a:off x="428596" y="5572140"/>
            <a:ext cx="8583888" cy="923330"/>
          </a:xfrm>
          <a:prstGeom prst="rect">
            <a:avLst/>
          </a:prstGeom>
          <a:noFill/>
        </p:spPr>
        <p:txBody>
          <a:bodyPr wrap="none" rtlCol="0">
            <a:spAutoFit/>
          </a:bodyPr>
          <a:lstStyle/>
          <a:p>
            <a:r>
              <a:rPr lang="pt-BR" dirty="0" smtClean="0"/>
              <a:t>Passagem em torno de 32 bolivianos saindo do terminal de </a:t>
            </a:r>
            <a:r>
              <a:rPr lang="pt-BR" dirty="0" err="1" smtClean="0"/>
              <a:t>Buses</a:t>
            </a:r>
            <a:r>
              <a:rPr lang="pt-BR" dirty="0" smtClean="0"/>
              <a:t> em La Paz</a:t>
            </a:r>
            <a:r>
              <a:rPr lang="pt-BR" dirty="0" smtClean="0"/>
              <a:t>. De 6h – 17 h</a:t>
            </a:r>
          </a:p>
          <a:p>
            <a:r>
              <a:rPr lang="pt-BR" dirty="0" smtClean="0"/>
              <a:t> </a:t>
            </a:r>
            <a:r>
              <a:rPr lang="pt-BR" dirty="0" smtClean="0"/>
              <a:t>Observação</a:t>
            </a:r>
          </a:p>
          <a:p>
            <a:r>
              <a:rPr lang="pt-BR" dirty="0" smtClean="0"/>
              <a:t>Existe a possibilidade de pegar o bus no terminal do cemitério sai mais barato.</a:t>
            </a:r>
            <a:endParaRPr lang="pt-B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Hospedagem em Copa</a:t>
            </a:r>
            <a:endParaRPr lang="pt-BR" dirty="0"/>
          </a:p>
        </p:txBody>
      </p:sp>
      <p:pic>
        <p:nvPicPr>
          <p:cNvPr id="43010" name="Picture 2"/>
          <p:cNvPicPr>
            <a:picLocks noChangeAspect="1" noChangeArrowheads="1"/>
          </p:cNvPicPr>
          <p:nvPr/>
        </p:nvPicPr>
        <p:blipFill>
          <a:blip r:embed="rId2"/>
          <a:srcRect/>
          <a:stretch>
            <a:fillRect/>
          </a:stretch>
        </p:blipFill>
        <p:spPr bwMode="auto">
          <a:xfrm>
            <a:off x="142844" y="1357298"/>
            <a:ext cx="5689684" cy="3400072"/>
          </a:xfrm>
          <a:prstGeom prst="rect">
            <a:avLst/>
          </a:prstGeom>
          <a:noFill/>
          <a:ln w="9525">
            <a:noFill/>
            <a:miter lim="800000"/>
            <a:headEnd/>
            <a:tailEnd/>
          </a:ln>
          <a:effectLst/>
        </p:spPr>
      </p:pic>
      <p:sp>
        <p:nvSpPr>
          <p:cNvPr id="5" name="CaixaDeTexto 4"/>
          <p:cNvSpPr txBox="1"/>
          <p:nvPr/>
        </p:nvSpPr>
        <p:spPr>
          <a:xfrm>
            <a:off x="5929322" y="1500174"/>
            <a:ext cx="2836739" cy="369332"/>
          </a:xfrm>
          <a:prstGeom prst="rect">
            <a:avLst/>
          </a:prstGeom>
          <a:noFill/>
        </p:spPr>
        <p:txBody>
          <a:bodyPr wrap="none" rtlCol="0">
            <a:spAutoFit/>
          </a:bodyPr>
          <a:lstStyle/>
          <a:p>
            <a:r>
              <a:rPr lang="pt-BR" dirty="0" smtClean="0"/>
              <a:t>Hotel Gloria $ 450 </a:t>
            </a:r>
            <a:r>
              <a:rPr lang="pt-BR" dirty="0" err="1" smtClean="0"/>
              <a:t>Bolivares</a:t>
            </a:r>
            <a:r>
              <a:rPr lang="pt-BR" dirty="0" smtClean="0"/>
              <a:t> </a:t>
            </a:r>
            <a:endParaRPr lang="pt-BR" dirty="0"/>
          </a:p>
        </p:txBody>
      </p:sp>
      <p:sp>
        <p:nvSpPr>
          <p:cNvPr id="6" name="Retângulo 5"/>
          <p:cNvSpPr/>
          <p:nvPr/>
        </p:nvSpPr>
        <p:spPr>
          <a:xfrm>
            <a:off x="285720" y="5072074"/>
            <a:ext cx="8501122" cy="1200329"/>
          </a:xfrm>
          <a:prstGeom prst="rect">
            <a:avLst/>
          </a:prstGeom>
        </p:spPr>
        <p:txBody>
          <a:bodyPr wrap="square">
            <a:spAutoFit/>
          </a:bodyPr>
          <a:lstStyle/>
          <a:p>
            <a:r>
              <a:rPr lang="pt-BR" dirty="0" smtClean="0">
                <a:hlinkClick r:id="rId3"/>
              </a:rPr>
              <a:t>http://www.tripadvisor.com.br/Hotel_Review-g297316-d2073382-Reviews-Ecolodge_Copacabana-Copacabana_La_Paz_Department.html</a:t>
            </a:r>
            <a:endParaRPr lang="pt-BR" dirty="0" smtClean="0"/>
          </a:p>
          <a:p>
            <a:endParaRPr lang="pt-BR" dirty="0" smtClean="0"/>
          </a:p>
          <a:p>
            <a:r>
              <a:rPr lang="pt-BR" dirty="0" smtClean="0"/>
              <a:t>Aproximadamente Us$ 42</a:t>
            </a:r>
            <a:endParaRPr lang="pt-B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Turismo em copa</a:t>
            </a:r>
            <a:endParaRPr lang="pt-BR" dirty="0"/>
          </a:p>
        </p:txBody>
      </p:sp>
      <p:pic>
        <p:nvPicPr>
          <p:cNvPr id="44034" name="Picture 2" descr="Imagem"/>
          <p:cNvPicPr>
            <a:picLocks noChangeAspect="1" noChangeArrowheads="1"/>
          </p:cNvPicPr>
          <p:nvPr/>
        </p:nvPicPr>
        <p:blipFill>
          <a:blip r:embed="rId2"/>
          <a:srcRect/>
          <a:stretch>
            <a:fillRect/>
          </a:stretch>
        </p:blipFill>
        <p:spPr bwMode="auto">
          <a:xfrm>
            <a:off x="428596" y="1857364"/>
            <a:ext cx="4048125" cy="3038476"/>
          </a:xfrm>
          <a:prstGeom prst="rect">
            <a:avLst/>
          </a:prstGeom>
          <a:noFill/>
        </p:spPr>
      </p:pic>
      <p:sp>
        <p:nvSpPr>
          <p:cNvPr id="5" name="CaixaDeTexto 4"/>
          <p:cNvSpPr txBox="1"/>
          <p:nvPr/>
        </p:nvSpPr>
        <p:spPr>
          <a:xfrm>
            <a:off x="500034" y="5214950"/>
            <a:ext cx="2047355" cy="369332"/>
          </a:xfrm>
          <a:prstGeom prst="rect">
            <a:avLst/>
          </a:prstGeom>
          <a:noFill/>
        </p:spPr>
        <p:txBody>
          <a:bodyPr wrap="none" rtlCol="0">
            <a:spAutoFit/>
          </a:bodyPr>
          <a:lstStyle/>
          <a:p>
            <a:r>
              <a:rPr lang="pt-BR" dirty="0" smtClean="0"/>
              <a:t>Ilha do Sol e da Lua </a:t>
            </a:r>
            <a:endParaRPr lang="pt-BR" dirty="0"/>
          </a:p>
        </p:txBody>
      </p:sp>
      <p:pic>
        <p:nvPicPr>
          <p:cNvPr id="44036" name="Picture 4" descr="Imagem"/>
          <p:cNvPicPr>
            <a:picLocks noChangeAspect="1" noChangeArrowheads="1"/>
          </p:cNvPicPr>
          <p:nvPr/>
        </p:nvPicPr>
        <p:blipFill>
          <a:blip r:embed="rId3"/>
          <a:srcRect/>
          <a:stretch>
            <a:fillRect/>
          </a:stretch>
        </p:blipFill>
        <p:spPr bwMode="auto">
          <a:xfrm>
            <a:off x="4714876" y="1857364"/>
            <a:ext cx="4048125" cy="3038476"/>
          </a:xfrm>
          <a:prstGeom prst="rect">
            <a:avLst/>
          </a:prstGeom>
          <a:noFill/>
        </p:spPr>
      </p:pic>
      <p:sp>
        <p:nvSpPr>
          <p:cNvPr id="7" name="CaixaDeTexto 6"/>
          <p:cNvSpPr txBox="1"/>
          <p:nvPr/>
        </p:nvSpPr>
        <p:spPr>
          <a:xfrm>
            <a:off x="4857752" y="5214950"/>
            <a:ext cx="4411849" cy="369332"/>
          </a:xfrm>
          <a:prstGeom prst="rect">
            <a:avLst/>
          </a:prstGeom>
          <a:noFill/>
        </p:spPr>
        <p:txBody>
          <a:bodyPr wrap="none" rtlCol="0">
            <a:spAutoFit/>
          </a:bodyPr>
          <a:lstStyle/>
          <a:p>
            <a:r>
              <a:rPr lang="pt-BR" dirty="0" smtClean="0"/>
              <a:t>Lago Titicaca  “ sonho” Aqui não tem barulho</a:t>
            </a:r>
            <a:endParaRPr lang="pt-B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Relato Interessante</a:t>
            </a:r>
            <a:endParaRPr lang="pt-BR" dirty="0"/>
          </a:p>
        </p:txBody>
      </p:sp>
      <p:sp>
        <p:nvSpPr>
          <p:cNvPr id="3" name="Espaço Reservado para Conteúdo 2"/>
          <p:cNvSpPr>
            <a:spLocks noGrp="1"/>
          </p:cNvSpPr>
          <p:nvPr>
            <p:ph idx="1"/>
          </p:nvPr>
        </p:nvSpPr>
        <p:spPr/>
        <p:txBody>
          <a:bodyPr>
            <a:normAutofit/>
          </a:bodyPr>
          <a:lstStyle/>
          <a:p>
            <a:pPr>
              <a:buNone/>
            </a:pPr>
            <a:r>
              <a:rPr lang="pt-BR" sz="1200" dirty="0" smtClean="0"/>
              <a:t>          Pagamos uns 15 bolivianos cada um (mais ou menos 2 dólares) por uma viagem de ônibus de cerca de 3 horas. No meio do caminho o ônibus para </a:t>
            </a:r>
            <a:r>
              <a:rPr lang="pt-BR" sz="1200" dirty="0" err="1" smtClean="0"/>
              <a:t>para</a:t>
            </a:r>
            <a:r>
              <a:rPr lang="pt-BR" sz="1200" dirty="0" smtClean="0"/>
              <a:t> atravessar o lago Titicaca, os passageiros pagam uma taxa de 1,50 Bolivianos para atravessar de barco, enquanto o ônibus segue de balsa. Mais algum tempo de viagem após isso e chegamos em Copacabana. Agora era acertar o básico: comer e definir um </a:t>
            </a:r>
            <a:r>
              <a:rPr lang="pt-BR" sz="1200" dirty="0" err="1" smtClean="0"/>
              <a:t>hostel</a:t>
            </a:r>
            <a:r>
              <a:rPr lang="pt-BR" sz="1200" dirty="0" smtClean="0"/>
              <a:t>, para depois encontramos nossos amigos. Eu já tinha estado em Copacabana em 2009 e tinha ficado num </a:t>
            </a:r>
            <a:r>
              <a:rPr lang="pt-BR" sz="1200" dirty="0" err="1" smtClean="0"/>
              <a:t>hostel</a:t>
            </a:r>
            <a:r>
              <a:rPr lang="pt-BR" sz="1200" dirty="0" smtClean="0"/>
              <a:t> muito bom e barato – o </a:t>
            </a:r>
            <a:r>
              <a:rPr lang="pt-BR" sz="1200" dirty="0" err="1" smtClean="0"/>
              <a:t>hostel</a:t>
            </a:r>
            <a:r>
              <a:rPr lang="pt-BR" sz="1200" dirty="0" smtClean="0"/>
              <a:t> Center que fica em frente a praça onde param os ônibus que voltam para La Paz (</a:t>
            </a:r>
            <a:r>
              <a:rPr lang="pt-BR" sz="1200" dirty="0" err="1" smtClean="0"/>
              <a:t>plaza</a:t>
            </a:r>
            <a:r>
              <a:rPr lang="pt-BR" sz="1200" dirty="0" smtClean="0"/>
              <a:t> 6 de Agosto). Pagamos 30 bolivianos no quarto duplo sem banheiro, por 40 bolivianos teríamos um quarto com banheiro privado, mas se não me engano estavam todos ocupados. O banheiro compartilhado é uma coisa que nós não gostamos muito, mas que não incomodou nesta viagem, porém ficamos somente em 2 </a:t>
            </a:r>
            <a:r>
              <a:rPr lang="pt-BR" sz="1200" dirty="0" err="1" smtClean="0"/>
              <a:t>hostels</a:t>
            </a:r>
            <a:r>
              <a:rPr lang="pt-BR" sz="1200" dirty="0" smtClean="0"/>
              <a:t> assim. A comida era algo fácil em Copacabana também, na Avenida 6 de Agosto estão alguns bons restaurantes. Paramos no El </a:t>
            </a:r>
            <a:r>
              <a:rPr lang="pt-BR" sz="1200" dirty="0" err="1" smtClean="0"/>
              <a:t>Castillo</a:t>
            </a:r>
            <a:r>
              <a:rPr lang="pt-BR" sz="1200" dirty="0" smtClean="0"/>
              <a:t> – descendo a rua quase perto do Titicaca) para comermos uma truta no alho por apenas 25 bolivianos (uns 4 dólares cada prato). Comemos bem…</a:t>
            </a:r>
          </a:p>
          <a:p>
            <a:pPr>
              <a:buNone/>
            </a:pPr>
            <a:endParaRPr lang="pt-BR" sz="1200" dirty="0" smtClean="0"/>
          </a:p>
          <a:p>
            <a:pPr>
              <a:buNone/>
            </a:pPr>
            <a:endParaRPr lang="pt-BR" sz="1200" dirty="0" smtClean="0"/>
          </a:p>
          <a:p>
            <a:pPr>
              <a:buNone/>
            </a:pPr>
            <a:endParaRPr lang="pt-BR" sz="1200" dirty="0" smtClean="0"/>
          </a:p>
          <a:p>
            <a:pPr>
              <a:buNone/>
            </a:pPr>
            <a:endParaRPr lang="pt-BR" sz="1200" dirty="0" smtClean="0"/>
          </a:p>
          <a:p>
            <a:pPr>
              <a:buNone/>
            </a:pPr>
            <a:endParaRPr lang="pt-BR" sz="1200" dirty="0" smtClean="0"/>
          </a:p>
          <a:p>
            <a:pPr>
              <a:buNone/>
            </a:pPr>
            <a:endParaRPr lang="pt-BR" sz="1200" dirty="0" smtClean="0"/>
          </a:p>
          <a:p>
            <a:pPr>
              <a:buNone/>
            </a:pPr>
            <a:endParaRPr lang="pt-BR" sz="1200" dirty="0" smtClean="0"/>
          </a:p>
          <a:p>
            <a:pPr>
              <a:buNone/>
            </a:pPr>
            <a:endParaRPr lang="pt-BR" sz="1200" dirty="0" smtClean="0"/>
          </a:p>
          <a:p>
            <a:pPr>
              <a:buNone/>
            </a:pPr>
            <a:endParaRPr lang="pt-BR" sz="1200" dirty="0" smtClean="0"/>
          </a:p>
          <a:p>
            <a:pPr>
              <a:buNone/>
            </a:pPr>
            <a:endParaRPr lang="pt-BR" sz="1200" dirty="0" smtClean="0"/>
          </a:p>
          <a:p>
            <a:pPr>
              <a:buNone/>
            </a:pPr>
            <a:r>
              <a:rPr lang="pt-BR" sz="1200" dirty="0" smtClean="0">
                <a:hlinkClick r:id="rId2"/>
              </a:rPr>
              <a:t>http://trekkingbrasil.com/mochilao-bolivia-2011-de-la-paz-para-copacabana/</a:t>
            </a:r>
            <a:endParaRPr lang="pt-BR" sz="1200" dirty="0"/>
          </a:p>
        </p:txBody>
      </p:sp>
      <p:pic>
        <p:nvPicPr>
          <p:cNvPr id="46082" name="Picture 2" descr="Titicaca"/>
          <p:cNvPicPr>
            <a:picLocks noChangeAspect="1" noChangeArrowheads="1"/>
          </p:cNvPicPr>
          <p:nvPr/>
        </p:nvPicPr>
        <p:blipFill>
          <a:blip r:embed="rId3"/>
          <a:srcRect/>
          <a:stretch>
            <a:fillRect/>
          </a:stretch>
        </p:blipFill>
        <p:spPr bwMode="auto">
          <a:xfrm>
            <a:off x="6429388" y="3857628"/>
            <a:ext cx="2333604" cy="1750204"/>
          </a:xfrm>
          <a:prstGeom prst="rect">
            <a:avLst/>
          </a:prstGeom>
          <a:noFill/>
        </p:spPr>
      </p:pic>
      <p:pic>
        <p:nvPicPr>
          <p:cNvPr id="46084" name="Picture 4" descr="hostel Bolivia"/>
          <p:cNvPicPr>
            <a:picLocks noChangeAspect="1" noChangeArrowheads="1"/>
          </p:cNvPicPr>
          <p:nvPr/>
        </p:nvPicPr>
        <p:blipFill>
          <a:blip r:embed="rId4"/>
          <a:srcRect/>
          <a:stretch>
            <a:fillRect/>
          </a:stretch>
        </p:blipFill>
        <p:spPr bwMode="auto">
          <a:xfrm>
            <a:off x="714348" y="4071942"/>
            <a:ext cx="2047852" cy="1535890"/>
          </a:xfrm>
          <a:prstGeom prst="rect">
            <a:avLst/>
          </a:prstGeom>
          <a:noFill/>
        </p:spPr>
      </p:pic>
      <p:sp>
        <p:nvSpPr>
          <p:cNvPr id="6" name="CaixaDeTexto 5"/>
          <p:cNvSpPr txBox="1"/>
          <p:nvPr/>
        </p:nvSpPr>
        <p:spPr>
          <a:xfrm>
            <a:off x="2857488" y="5429264"/>
            <a:ext cx="1462195" cy="369332"/>
          </a:xfrm>
          <a:prstGeom prst="rect">
            <a:avLst/>
          </a:prstGeom>
          <a:noFill/>
        </p:spPr>
        <p:txBody>
          <a:bodyPr wrap="none" rtlCol="0">
            <a:spAutoFit/>
          </a:bodyPr>
          <a:lstStyle/>
          <a:p>
            <a:r>
              <a:rPr lang="pt-BR" dirty="0" err="1" smtClean="0"/>
              <a:t>Hostel</a:t>
            </a:r>
            <a:r>
              <a:rPr lang="pt-BR" dirty="0" smtClean="0"/>
              <a:t> Center</a:t>
            </a:r>
            <a:endParaRPr lang="pt-B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Continuando relato</a:t>
            </a:r>
            <a:endParaRPr lang="pt-BR" dirty="0"/>
          </a:p>
        </p:txBody>
      </p:sp>
      <p:sp>
        <p:nvSpPr>
          <p:cNvPr id="3" name="Espaço Reservado para Conteúdo 2"/>
          <p:cNvSpPr>
            <a:spLocks noGrp="1"/>
          </p:cNvSpPr>
          <p:nvPr>
            <p:ph idx="1"/>
          </p:nvPr>
        </p:nvSpPr>
        <p:spPr/>
        <p:txBody>
          <a:bodyPr>
            <a:normAutofit/>
          </a:bodyPr>
          <a:lstStyle/>
          <a:p>
            <a:r>
              <a:rPr lang="pt-BR" sz="1200" dirty="0" smtClean="0"/>
              <a:t>Manhã do dia 11 de julho, lá vamos nós para a </a:t>
            </a:r>
            <a:r>
              <a:rPr lang="pt-BR" sz="1200" dirty="0" err="1" smtClean="0"/>
              <a:t>Isla</a:t>
            </a:r>
            <a:r>
              <a:rPr lang="pt-BR" sz="1200" dirty="0" smtClean="0"/>
              <a:t> </a:t>
            </a:r>
            <a:r>
              <a:rPr lang="pt-BR" sz="1200" dirty="0" err="1" smtClean="0"/>
              <a:t>del</a:t>
            </a:r>
            <a:r>
              <a:rPr lang="pt-BR" sz="1200" dirty="0" smtClean="0"/>
              <a:t> Sol – o berço do império Inca segundo reza a lenda. Uma das vantagens do </a:t>
            </a:r>
            <a:r>
              <a:rPr lang="pt-BR" sz="1200" dirty="0" err="1" smtClean="0"/>
              <a:t>Hostel</a:t>
            </a:r>
            <a:r>
              <a:rPr lang="pt-BR" sz="1200" dirty="0" smtClean="0"/>
              <a:t> Center é que eles já vendem o ticket do passeio para a </a:t>
            </a:r>
            <a:r>
              <a:rPr lang="pt-BR" sz="1200" dirty="0" err="1" smtClean="0"/>
              <a:t>Isla</a:t>
            </a:r>
            <a:r>
              <a:rPr lang="pt-BR" sz="1200" dirty="0" smtClean="0"/>
              <a:t> e lhes dão informações sobre os horários e etc. Tomamos café na rua em frente ao </a:t>
            </a:r>
            <a:r>
              <a:rPr lang="pt-BR" sz="1200" dirty="0" err="1" smtClean="0"/>
              <a:t>hostel</a:t>
            </a:r>
            <a:r>
              <a:rPr lang="pt-BR" sz="1200" dirty="0" smtClean="0"/>
              <a:t>, numa barraquinha bem disputada de uma senhora </a:t>
            </a:r>
            <a:r>
              <a:rPr lang="pt-BR" sz="1200" dirty="0" err="1" smtClean="0"/>
              <a:t>chola</a:t>
            </a:r>
            <a:r>
              <a:rPr lang="pt-BR" sz="1200" dirty="0" smtClean="0"/>
              <a:t> que servia café e pão com algumas opções de recheio, uma das poucas vezes que eu comi na rua sem maiores restrições nesta viagem. Pegamos um barco nas margens do Titicaca e seguimos rumo a ilha, desta vez com a Mary conosco. O passeio na </a:t>
            </a:r>
            <a:r>
              <a:rPr lang="pt-BR" sz="1200" dirty="0" err="1" smtClean="0"/>
              <a:t>isla</a:t>
            </a:r>
            <a:r>
              <a:rPr lang="pt-BR" sz="1200" dirty="0" smtClean="0"/>
              <a:t> funciona assim: você pode descer do barco no lado norte da ilha e cruzar ela a pé até o lado sul; ou pode ficar no barco e ir para o lado sul nele. Quem opta por deixar o barco vai enfrentar uma boa caminhada debaixo de sol e irá pagar cerca de 30 bolivianos (uns 4 dólares) nos pedágios ao longo da trilha. A caminhada vale a pena.</a:t>
            </a:r>
          </a:p>
          <a:p>
            <a:endParaRPr lang="pt-BR" sz="1200" dirty="0" smtClean="0"/>
          </a:p>
          <a:p>
            <a:r>
              <a:rPr lang="pt-BR" sz="1200" dirty="0" smtClean="0"/>
              <a:t>Bom </a:t>
            </a:r>
            <a:r>
              <a:rPr lang="pt-BR" sz="1200" dirty="0" err="1" smtClean="0"/>
              <a:t>ddeu</a:t>
            </a:r>
            <a:r>
              <a:rPr lang="pt-BR" sz="1200" dirty="0" smtClean="0"/>
              <a:t> para ter uma </a:t>
            </a:r>
            <a:r>
              <a:rPr lang="pt-BR" sz="1200" dirty="0" err="1" smtClean="0"/>
              <a:t>ideia</a:t>
            </a:r>
            <a:r>
              <a:rPr lang="pt-BR" sz="1200" dirty="0" smtClean="0"/>
              <a:t> dos </a:t>
            </a:r>
            <a:r>
              <a:rPr lang="pt-BR" sz="1200" dirty="0" err="1" smtClean="0"/>
              <a:t>hostels</a:t>
            </a:r>
            <a:r>
              <a:rPr lang="pt-BR" sz="1200" dirty="0" smtClean="0"/>
              <a:t> em copa e do passeio de barco. </a:t>
            </a:r>
          </a:p>
          <a:p>
            <a:endParaRPr lang="pt-BR" sz="1200" dirty="0" smtClean="0"/>
          </a:p>
          <a:p>
            <a:endParaRPr lang="pt-BR" sz="1200" dirty="0" smtClean="0"/>
          </a:p>
          <a:p>
            <a:endParaRPr lang="pt-BR" sz="1200" dirty="0" smtClean="0"/>
          </a:p>
          <a:p>
            <a:pPr>
              <a:buNone/>
            </a:pPr>
            <a:r>
              <a:rPr lang="pt-BR" sz="1200" dirty="0" smtClean="0"/>
              <a:t>Seguindo para Cuzco......................................</a:t>
            </a:r>
            <a:endParaRPr lang="pt-BR" sz="1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comer em Copa ????</a:t>
            </a:r>
            <a:endParaRPr lang="pt-BR" dirty="0"/>
          </a:p>
        </p:txBody>
      </p:sp>
      <p:pic>
        <p:nvPicPr>
          <p:cNvPr id="48130" name="Picture 2" descr="http://camilabraga.files.wordpress.com/2012/02/dsc_0296.jpg?w=357&amp;h=537"/>
          <p:cNvPicPr>
            <a:picLocks noChangeAspect="1" noChangeArrowheads="1"/>
          </p:cNvPicPr>
          <p:nvPr/>
        </p:nvPicPr>
        <p:blipFill>
          <a:blip r:embed="rId2"/>
          <a:srcRect/>
          <a:stretch>
            <a:fillRect/>
          </a:stretch>
        </p:blipFill>
        <p:spPr bwMode="auto">
          <a:xfrm>
            <a:off x="571472" y="1500174"/>
            <a:ext cx="3400425" cy="5114926"/>
          </a:xfrm>
          <a:prstGeom prst="rect">
            <a:avLst/>
          </a:prstGeom>
          <a:noFill/>
        </p:spPr>
      </p:pic>
      <p:sp>
        <p:nvSpPr>
          <p:cNvPr id="5" name="CaixaDeTexto 4"/>
          <p:cNvSpPr txBox="1"/>
          <p:nvPr/>
        </p:nvSpPr>
        <p:spPr>
          <a:xfrm>
            <a:off x="4143372" y="1714488"/>
            <a:ext cx="4643470" cy="2554545"/>
          </a:xfrm>
          <a:prstGeom prst="rect">
            <a:avLst/>
          </a:prstGeom>
          <a:noFill/>
        </p:spPr>
        <p:txBody>
          <a:bodyPr wrap="square" rtlCol="0">
            <a:spAutoFit/>
          </a:bodyPr>
          <a:lstStyle/>
          <a:p>
            <a:r>
              <a:rPr lang="pt-BR" sz="3200" dirty="0" smtClean="0"/>
              <a:t>Truta por 25 bolivianos !!!!!!!</a:t>
            </a:r>
          </a:p>
          <a:p>
            <a:endParaRPr lang="pt-BR" sz="3200" dirty="0" smtClean="0"/>
          </a:p>
          <a:p>
            <a:r>
              <a:rPr lang="pt-BR" sz="3200" dirty="0" smtClean="0"/>
              <a:t>E a vista do lago ..... Não tem preço</a:t>
            </a:r>
            <a:endParaRPr lang="pt-BR" sz="3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i="1" dirty="0" smtClean="0"/>
              <a:t>Viagem à </a:t>
            </a:r>
            <a:r>
              <a:rPr lang="pt-BR" b="1" i="1" dirty="0" err="1" smtClean="0"/>
              <a:t>Machu</a:t>
            </a:r>
            <a:r>
              <a:rPr lang="pt-BR" b="1" i="1" dirty="0" smtClean="0"/>
              <a:t> Picchu - De Copacabana (BOL) à Cuzco (PER)</a:t>
            </a:r>
            <a:endParaRPr lang="pt-BR" b="1" i="1" dirty="0"/>
          </a:p>
        </p:txBody>
      </p:sp>
      <p:pic>
        <p:nvPicPr>
          <p:cNvPr id="47106" name="Picture 2"/>
          <p:cNvPicPr>
            <a:picLocks noChangeAspect="1" noChangeArrowheads="1"/>
          </p:cNvPicPr>
          <p:nvPr/>
        </p:nvPicPr>
        <p:blipFill>
          <a:blip r:embed="rId2"/>
          <a:srcRect/>
          <a:stretch>
            <a:fillRect/>
          </a:stretch>
        </p:blipFill>
        <p:spPr bwMode="auto">
          <a:xfrm>
            <a:off x="500034" y="2000240"/>
            <a:ext cx="3707902" cy="4572032"/>
          </a:xfrm>
          <a:prstGeom prst="rect">
            <a:avLst/>
          </a:prstGeom>
          <a:noFill/>
          <a:ln w="9525">
            <a:noFill/>
            <a:miter lim="800000"/>
            <a:headEnd/>
            <a:tailEnd/>
          </a:ln>
          <a:effectLst/>
        </p:spPr>
      </p:pic>
      <p:sp>
        <p:nvSpPr>
          <p:cNvPr id="5" name="CaixaDeTexto 4"/>
          <p:cNvSpPr txBox="1"/>
          <p:nvPr/>
        </p:nvSpPr>
        <p:spPr>
          <a:xfrm>
            <a:off x="4286248" y="2214554"/>
            <a:ext cx="4714908" cy="646331"/>
          </a:xfrm>
          <a:prstGeom prst="rect">
            <a:avLst/>
          </a:prstGeom>
          <a:noFill/>
        </p:spPr>
        <p:txBody>
          <a:bodyPr wrap="square" rtlCol="0">
            <a:spAutoFit/>
          </a:bodyPr>
          <a:lstStyle/>
          <a:p>
            <a:r>
              <a:rPr lang="pt-BR" dirty="0" smtClean="0"/>
              <a:t>Trajeto de 530 km </a:t>
            </a:r>
          </a:p>
          <a:p>
            <a:r>
              <a:rPr lang="pt-BR" dirty="0" smtClean="0"/>
              <a:t>Aproximadamente 10 h </a:t>
            </a:r>
            <a:endParaRPr lang="pt-BR" dirty="0"/>
          </a:p>
        </p:txBody>
      </p:sp>
      <p:sp>
        <p:nvSpPr>
          <p:cNvPr id="6" name="CaixaDeTexto 5"/>
          <p:cNvSpPr txBox="1"/>
          <p:nvPr/>
        </p:nvSpPr>
        <p:spPr>
          <a:xfrm>
            <a:off x="4357686" y="3143248"/>
            <a:ext cx="4572032" cy="1015663"/>
          </a:xfrm>
          <a:prstGeom prst="rect">
            <a:avLst/>
          </a:prstGeom>
          <a:noFill/>
        </p:spPr>
        <p:txBody>
          <a:bodyPr wrap="square" rtlCol="0">
            <a:spAutoFit/>
          </a:bodyPr>
          <a:lstStyle/>
          <a:p>
            <a:r>
              <a:rPr lang="pt-BR" sz="1200" dirty="0" smtClean="0"/>
              <a:t> Copacabana é uma cidade pequena, de 25 mil habitantes, e não tem rodoviária. Todos os ônibus chegam na mesma rua, onde estão localizadas dezenas de pequenas </a:t>
            </a:r>
            <a:r>
              <a:rPr lang="pt-BR" sz="1200" b="1" dirty="0" smtClean="0"/>
              <a:t>agências de turismo</a:t>
            </a:r>
            <a:r>
              <a:rPr lang="pt-BR" sz="1200" dirty="0" smtClean="0"/>
              <a:t> que organizam passeios a </a:t>
            </a:r>
            <a:r>
              <a:rPr lang="pt-BR" sz="1200" dirty="0" err="1" smtClean="0"/>
              <a:t>Isla</a:t>
            </a:r>
            <a:r>
              <a:rPr lang="pt-BR" sz="1200" dirty="0" smtClean="0"/>
              <a:t> Del Sol e também viagens a cidades próximas ou cidades peruanas. A altitude aqui é de 3.810m acima do nível do mar.</a:t>
            </a:r>
            <a:endParaRPr lang="pt-BR" sz="1200" dirty="0"/>
          </a:p>
        </p:txBody>
      </p:sp>
      <p:sp>
        <p:nvSpPr>
          <p:cNvPr id="7" name="CaixaDeTexto 6"/>
          <p:cNvSpPr txBox="1"/>
          <p:nvPr/>
        </p:nvSpPr>
        <p:spPr>
          <a:xfrm>
            <a:off x="4572000" y="4429132"/>
            <a:ext cx="4574073" cy="646331"/>
          </a:xfrm>
          <a:prstGeom prst="rect">
            <a:avLst/>
          </a:prstGeom>
          <a:noFill/>
        </p:spPr>
        <p:txBody>
          <a:bodyPr wrap="none" rtlCol="0">
            <a:spAutoFit/>
          </a:bodyPr>
          <a:lstStyle/>
          <a:p>
            <a:r>
              <a:rPr lang="pt-BR" dirty="0" smtClean="0"/>
              <a:t>Devemos pegar um ônibus em Copa para Puno</a:t>
            </a:r>
          </a:p>
          <a:p>
            <a:r>
              <a:rPr lang="pt-BR" dirty="0" smtClean="0"/>
              <a:t>Já no Peru!</a:t>
            </a:r>
            <a:endParaRPr lang="pt-B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Fronteira Bolívia x Peru</a:t>
            </a:r>
            <a:endParaRPr lang="pt-BR" dirty="0"/>
          </a:p>
        </p:txBody>
      </p:sp>
      <p:pic>
        <p:nvPicPr>
          <p:cNvPr id="2050" name="Picture 2"/>
          <p:cNvPicPr>
            <a:picLocks noChangeAspect="1" noChangeArrowheads="1"/>
          </p:cNvPicPr>
          <p:nvPr/>
        </p:nvPicPr>
        <p:blipFill>
          <a:blip r:embed="rId2"/>
          <a:srcRect/>
          <a:stretch>
            <a:fillRect/>
          </a:stretch>
        </p:blipFill>
        <p:spPr bwMode="auto">
          <a:xfrm>
            <a:off x="1071538" y="1357298"/>
            <a:ext cx="6858000" cy="5019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83968" y="274638"/>
            <a:ext cx="4402832" cy="1143000"/>
          </a:xfrm>
        </p:spPr>
        <p:txBody>
          <a:bodyPr/>
          <a:lstStyle/>
          <a:p>
            <a:r>
              <a:rPr lang="pt-BR" dirty="0" smtClean="0"/>
              <a:t>No Peru........</a:t>
            </a:r>
            <a:endParaRPr lang="pt-BR" dirty="0"/>
          </a:p>
        </p:txBody>
      </p:sp>
      <p:pic>
        <p:nvPicPr>
          <p:cNvPr id="1026" name="Picture 2" descr="https://encrypted-tbn3.gstatic.com/images?q=tbn:ANd9GcQDN2R2Y85cYG1PIKct1BbhMNCCcN8Ej20RoD3x29EyjHAS1TkQdQ"/>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88640"/>
            <a:ext cx="3480494" cy="23160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ixaDeTexto 3"/>
          <p:cNvSpPr txBox="1"/>
          <p:nvPr/>
        </p:nvSpPr>
        <p:spPr>
          <a:xfrm>
            <a:off x="539552" y="3501008"/>
            <a:ext cx="7014677" cy="584775"/>
          </a:xfrm>
          <a:prstGeom prst="rect">
            <a:avLst/>
          </a:prstGeom>
          <a:noFill/>
        </p:spPr>
        <p:txBody>
          <a:bodyPr wrap="none" rtlCol="0">
            <a:spAutoFit/>
          </a:bodyPr>
          <a:lstStyle/>
          <a:p>
            <a:r>
              <a:rPr lang="pt-BR" sz="3200" dirty="0" smtClean="0"/>
              <a:t>Inicio de nossa jornada para </a:t>
            </a:r>
            <a:r>
              <a:rPr lang="pt-BR" sz="3200" dirty="0" err="1" smtClean="0"/>
              <a:t>MachuPichu</a:t>
            </a:r>
            <a:endParaRPr lang="pt-BR" sz="3200" dirty="0"/>
          </a:p>
        </p:txBody>
      </p:sp>
    </p:spTree>
    <p:extLst>
      <p:ext uri="{BB962C8B-B14F-4D97-AF65-F5344CB8AC3E}">
        <p14:creationId xmlns:p14="http://schemas.microsoft.com/office/powerpoint/2010/main" xmlns="" val="34250282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2.bp.blogspot.com/_w9G1hlwz6Dw/SzyV14j0JgI/AAAAAAAAEvc/2bwJFo3cVBc/s320/DSCN8161.JPG"/>
          <p:cNvPicPr>
            <a:picLocks noChangeAspect="1" noChangeArrowheads="1"/>
          </p:cNvPicPr>
          <p:nvPr/>
        </p:nvPicPr>
        <p:blipFill>
          <a:blip r:embed="rId2"/>
          <a:srcRect/>
          <a:stretch>
            <a:fillRect/>
          </a:stretch>
        </p:blipFill>
        <p:spPr bwMode="auto">
          <a:xfrm>
            <a:off x="357158" y="285728"/>
            <a:ext cx="3048000" cy="2286001"/>
          </a:xfrm>
          <a:prstGeom prst="rect">
            <a:avLst/>
          </a:prstGeom>
          <a:noFill/>
        </p:spPr>
      </p:pic>
      <p:sp>
        <p:nvSpPr>
          <p:cNvPr id="5" name="CaixaDeTexto 4"/>
          <p:cNvSpPr txBox="1"/>
          <p:nvPr/>
        </p:nvSpPr>
        <p:spPr>
          <a:xfrm>
            <a:off x="3571868" y="285728"/>
            <a:ext cx="3340915" cy="369332"/>
          </a:xfrm>
          <a:prstGeom prst="rect">
            <a:avLst/>
          </a:prstGeom>
          <a:noFill/>
        </p:spPr>
        <p:txBody>
          <a:bodyPr wrap="none" rtlCol="0">
            <a:spAutoFit/>
          </a:bodyPr>
          <a:lstStyle/>
          <a:p>
            <a:r>
              <a:rPr lang="pt-BR" dirty="0" smtClean="0"/>
              <a:t>Aduana na fronteira </a:t>
            </a:r>
            <a:r>
              <a:rPr lang="pt-BR" dirty="0" err="1" smtClean="0"/>
              <a:t>Bolivia</a:t>
            </a:r>
            <a:r>
              <a:rPr lang="pt-BR" dirty="0" smtClean="0"/>
              <a:t> - Peru</a:t>
            </a:r>
            <a:endParaRPr lang="pt-BR" dirty="0"/>
          </a:p>
        </p:txBody>
      </p:sp>
      <p:pic>
        <p:nvPicPr>
          <p:cNvPr id="49156" name="Picture 4" descr="http://4.bp.blogspot.com/_w9G1hlwz6Dw/SzyWJZZgQBI/AAAAAAAAEvk/yfAe_pEn3xY/s320/DSCN8169.JPG"/>
          <p:cNvPicPr>
            <a:picLocks noChangeAspect="1" noChangeArrowheads="1"/>
          </p:cNvPicPr>
          <p:nvPr/>
        </p:nvPicPr>
        <p:blipFill>
          <a:blip r:embed="rId3"/>
          <a:srcRect/>
          <a:stretch>
            <a:fillRect/>
          </a:stretch>
        </p:blipFill>
        <p:spPr bwMode="auto">
          <a:xfrm>
            <a:off x="285720" y="2857496"/>
            <a:ext cx="3048000" cy="2286001"/>
          </a:xfrm>
          <a:prstGeom prst="rect">
            <a:avLst/>
          </a:prstGeom>
          <a:noFill/>
        </p:spPr>
      </p:pic>
      <p:sp>
        <p:nvSpPr>
          <p:cNvPr id="7" name="CaixaDeTexto 6"/>
          <p:cNvSpPr txBox="1"/>
          <p:nvPr/>
        </p:nvSpPr>
        <p:spPr>
          <a:xfrm>
            <a:off x="3428992" y="4857760"/>
            <a:ext cx="4797595" cy="369332"/>
          </a:xfrm>
          <a:prstGeom prst="rect">
            <a:avLst/>
          </a:prstGeom>
          <a:noFill/>
        </p:spPr>
        <p:txBody>
          <a:bodyPr wrap="none" rtlCol="0">
            <a:spAutoFit/>
          </a:bodyPr>
          <a:lstStyle/>
          <a:p>
            <a:r>
              <a:rPr lang="pt-BR" dirty="0" smtClean="0"/>
              <a:t>Troca de moeda no Peru nome da moeda é soles </a:t>
            </a:r>
            <a:endParaRPr lang="pt-BR" dirty="0"/>
          </a:p>
        </p:txBody>
      </p:sp>
      <p:sp>
        <p:nvSpPr>
          <p:cNvPr id="8" name="CaixaDeTexto 7"/>
          <p:cNvSpPr txBox="1"/>
          <p:nvPr/>
        </p:nvSpPr>
        <p:spPr>
          <a:xfrm>
            <a:off x="214282" y="5196007"/>
            <a:ext cx="8786874" cy="1661993"/>
          </a:xfrm>
          <a:prstGeom prst="rect">
            <a:avLst/>
          </a:prstGeom>
          <a:noFill/>
        </p:spPr>
        <p:txBody>
          <a:bodyPr wrap="square" rtlCol="0">
            <a:spAutoFit/>
          </a:bodyPr>
          <a:lstStyle/>
          <a:p>
            <a:r>
              <a:rPr lang="pt-BR" dirty="0" smtClean="0"/>
              <a:t>Não sei ao certo se é possível conseguir bus direto para Cuzco. Acho que o certo é ir até Puno </a:t>
            </a:r>
          </a:p>
          <a:p>
            <a:r>
              <a:rPr lang="pt-BR" sz="1600" dirty="0" smtClean="0"/>
              <a:t>De ônibus, da pequena cidade de </a:t>
            </a:r>
            <a:r>
              <a:rPr lang="pt-BR" sz="1600" dirty="0" smtClean="0">
                <a:hlinkClick r:id="rId4" tooltip="Copacabana (cidade, Bolívia)"/>
              </a:rPr>
              <a:t>Copacabana</a:t>
            </a:r>
            <a:r>
              <a:rPr lang="pt-BR" sz="1600" dirty="0" smtClean="0"/>
              <a:t>, na </a:t>
            </a:r>
            <a:r>
              <a:rPr lang="pt-BR" sz="1600" dirty="0" smtClean="0">
                <a:hlinkClick r:id="rId5" tooltip="Bolívia"/>
              </a:rPr>
              <a:t>Bolívia</a:t>
            </a:r>
            <a:r>
              <a:rPr lang="pt-BR" sz="1600" dirty="0" smtClean="0"/>
              <a:t>, pelas empresas </a:t>
            </a:r>
            <a:r>
              <a:rPr lang="pt-BR" sz="1600" b="1" dirty="0" err="1" smtClean="0"/>
              <a:t>Panamericano</a:t>
            </a:r>
            <a:r>
              <a:rPr lang="pt-BR" sz="1600" dirty="0" smtClean="0"/>
              <a:t>, </a:t>
            </a:r>
            <a:r>
              <a:rPr lang="pt-BR" sz="1600" b="1" dirty="0" err="1" smtClean="0"/>
              <a:t>Colectur</a:t>
            </a:r>
            <a:r>
              <a:rPr lang="pt-BR" sz="1600" dirty="0" smtClean="0"/>
              <a:t> e </a:t>
            </a:r>
            <a:r>
              <a:rPr lang="pt-BR" sz="1600" b="1" dirty="0" smtClean="0"/>
              <a:t>Tour </a:t>
            </a:r>
            <a:r>
              <a:rPr lang="pt-BR" sz="1600" b="1" dirty="0" err="1" smtClean="0"/>
              <a:t>Perú</a:t>
            </a:r>
            <a:r>
              <a:rPr lang="pt-BR" sz="1600" dirty="0" smtClean="0"/>
              <a:t>; duração de 2h30; tarifa de US$4, aproximadamente, partindo da avenida 6 de Agosto. </a:t>
            </a:r>
          </a:p>
          <a:p>
            <a:endParaRPr lang="pt-BR" dirty="0" smtClean="0"/>
          </a:p>
        </p:txBody>
      </p:sp>
      <p:pic>
        <p:nvPicPr>
          <p:cNvPr id="1026" name="Picture 2"/>
          <p:cNvPicPr>
            <a:picLocks noChangeAspect="1" noChangeArrowheads="1"/>
          </p:cNvPicPr>
          <p:nvPr/>
        </p:nvPicPr>
        <p:blipFill>
          <a:blip r:embed="rId6"/>
          <a:srcRect/>
          <a:stretch>
            <a:fillRect/>
          </a:stretch>
        </p:blipFill>
        <p:spPr bwMode="auto">
          <a:xfrm>
            <a:off x="3857620" y="875092"/>
            <a:ext cx="4333880" cy="3250408"/>
          </a:xfrm>
          <a:prstGeom prst="rect">
            <a:avLst/>
          </a:prstGeom>
          <a:noFill/>
          <a:ln w="9525">
            <a:noFill/>
            <a:miter lim="800000"/>
            <a:headEnd/>
            <a:tailEnd/>
          </a:ln>
          <a:effectLst/>
        </p:spPr>
      </p:pic>
      <p:sp>
        <p:nvSpPr>
          <p:cNvPr id="9" name="CaixaDeTexto 8"/>
          <p:cNvSpPr txBox="1"/>
          <p:nvPr/>
        </p:nvSpPr>
        <p:spPr>
          <a:xfrm>
            <a:off x="3857620" y="4286256"/>
            <a:ext cx="4555991" cy="369332"/>
          </a:xfrm>
          <a:prstGeom prst="rect">
            <a:avLst/>
          </a:prstGeom>
          <a:noFill/>
        </p:spPr>
        <p:txBody>
          <a:bodyPr wrap="none" rtlCol="0">
            <a:spAutoFit/>
          </a:bodyPr>
          <a:lstStyle/>
          <a:p>
            <a:r>
              <a:rPr lang="pt-BR" dirty="0" smtClean="0"/>
              <a:t>Preencher papelada e aguardar coisas simples </a:t>
            </a:r>
            <a:endParaRPr lang="pt-B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06090"/>
          </a:xfrm>
        </p:spPr>
        <p:txBody>
          <a:bodyPr>
            <a:normAutofit fontScale="90000"/>
          </a:bodyPr>
          <a:lstStyle/>
          <a:p>
            <a:r>
              <a:rPr lang="pt-BR" dirty="0" smtClean="0"/>
              <a:t>São Paulo X Corumbá </a:t>
            </a:r>
            <a:endParaRPr lang="pt-B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5171" y="980728"/>
            <a:ext cx="8008418" cy="230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75656" y="4063082"/>
            <a:ext cx="6762750" cy="261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ítulo 1"/>
          <p:cNvSpPr txBox="1">
            <a:spLocks/>
          </p:cNvSpPr>
          <p:nvPr/>
        </p:nvSpPr>
        <p:spPr>
          <a:xfrm>
            <a:off x="499862" y="3356992"/>
            <a:ext cx="8229600" cy="70609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dirty="0" smtClean="0"/>
              <a:t>Rio de Janeiro X São Paulo</a:t>
            </a:r>
            <a:endParaRPr lang="pt-BR" dirty="0"/>
          </a:p>
        </p:txBody>
      </p:sp>
    </p:spTree>
    <p:extLst>
      <p:ext uri="{BB962C8B-B14F-4D97-AF65-F5344CB8AC3E}">
        <p14:creationId xmlns:p14="http://schemas.microsoft.com/office/powerpoint/2010/main" xmlns="" val="26335006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940444"/>
          </a:xfrm>
        </p:spPr>
        <p:txBody>
          <a:bodyPr>
            <a:normAutofit/>
          </a:bodyPr>
          <a:lstStyle/>
          <a:p>
            <a:pPr algn="l"/>
            <a:r>
              <a:rPr lang="pt-BR" sz="1400" dirty="0" smtClean="0"/>
              <a:t> </a:t>
            </a:r>
            <a:endParaRPr lang="pt-BR" sz="1400" dirty="0"/>
          </a:p>
        </p:txBody>
      </p:sp>
      <p:sp>
        <p:nvSpPr>
          <p:cNvPr id="3074" name="AutoShape 2" descr="data:image/jpeg;base64,/9j/4AAQSkZJRgABAQAAAQABAAD/2wCEAAkGBhQQEBUUExIVFRQWFhcUFxgWGBcXGBoVFRUVGBcUFBgXHCYgGBojGRQUHy8gIycpLCwsFx4xNTAqNSYrLCkBCQoKDgwOGg8PGikkHyQsLCwpLCwpKSwsLCkpLCwpLCwsLCwsLCwsLCwsLCwsLCwsLCwpLCwsLCwsLCwpLCksLP/AABEIAMIBAwMBIgACEQEDEQH/xAAcAAABBQEBAQAAAAAAAAAAAAAEAAEDBQYCBwj/xAA9EAABAwIDBgQEBAUCBwEAAAABAAIRAyEEEjEFBhNBUWEicYGRMkKhsRTB0fAHI1Lh8XKSFRYkM2KCokP/xAAZAQADAQEBAAAAAAAAAAAAAAAAAQIDBAX/xAAnEQACAgIBBAICAwEBAAAAAAAAAQIRAyESEzFBUQQiFGGR0fCBcf/aAAwDAQACEQMRAD8AsRSXQpqcU11w171nkA/DT8NEcNPw0rAH4afhojhp+GixA/CT8NEcNPw07AG4afhojhp+GgAbhp+GieGlw0rAH4aXDRPDS4aLAG4aXDRPDS4aLAG4aXDRPDS4aLAG4aXDRPDS4adgDcNLhonIlw0WANw03DRPDS4aLAG4abhonhpcNFiBuGm4aJ4aXDTsAXhpuGiuGm4aLAF4SY00Xw1yaaLACNJOijTSRYBApp+GiMicMWXI0oH4afhonhpBiXIKBxTXQpogU0/DRyFQPw0uGieGn4aOQUDcNPw0Tw0uGjkFA3DT8NE8NLho5BQNw0uGieGlw0uQUDcNLhonhpcNHIKBuGlw0TkTZE+QUD8NLhojIlkRyCgfhpcNTkQmc5o1IHqEcgoh4abhp/xtOYzt91OGgoU0xuLXcH4abhqfM2YzCekiV3w0+RNAvDTcNFcNNw0WFA3DTcNFcNNw07CgXhrnhovhpjTRYUBmmkiTTST5BRn3bUqH5vayifjHnVxjzVbxcp1t+9UTxJFrz0/VeY2z1Ul4CGbRJ+cH1U9LHOGhhVzKgEB0A+krs1bdbxy16TyUOSGkW7NuEauHqP0RDd4B0afUhUTcpEyAOvJNmGa5Hr6TfRCyyE8UX4L6pvEIsy/cyg/+YagPLyhAROl5TCjFyl1ZPyCxRXgu6G8tvFT9j+qLo7wUj8Ut87j3Cy1R9lEHqlmkQ8MDav2tSEeMGel/dds2lSOjx9R91iqVSff7IgVbXMafVV1mT+PE2X4un/W3/cF2KrYnM2PMLHU6U3kx1XYpI/IH+MvZrH12DVzfcKvq7fpjRrnekfdU2XlPp56W9CmiFL+Q/BS+NHyWVTeE8qXu7+y4bvNe9P2J/RVjKzXfCR9vvdccZrbzN+R+qnrzK6GMvKm8AiW0z5uIH2Qlfb74+VuunbzQNfGMA+JvSLn9lD1MfTnKXGOdpt5c/wCyHmmxrFjRI/Ek3Nz1mSogSeyhp754KnUyGlWc7NllwaGzMRAcbT5qyxO3qVVoPhAFshtcgxYai14/RckszT7M6FFV3A6eaevopZOgPn/hVO0dqUpbnYHAdHVAA4XmA/WCPKyjG8jbnLEknnaToJ5aprLfZEtJFrUpGVy3GV6d2OcB01EeRQuz9pOxDyA3K1rbiZkmIk87ByPa0hawyNbJcVIPw287wPG0O6x4XfpPsrjD7apP0JnoRdZk0p5KNgLdCVvHPJGEvjxZtqTw4SDK74azOC2poHCHAajS3Q/vmrL/AIhmHx/l9lss/tGD+PvTLPhpjTVU57uv1/NKliXN5pr5CD8d+yyNNJC/8SPQJlfXiR0JGIbtQ2HC9ZXdau5wEsGs2dHporDbWyhQJa0ufkPiIHYXAHL6qkxeODf3yPNeWnCr5HpNS9BLH9GZe4I/NqgbUY6fBMGDfnztHZEbNxTHthxhoBdOlxbLfWZNuyTcIyg7KWu/mXaXO5jRuWLWn6eSh5PtSZXHVnbHix4cRpEd1dbJ3VNZud38sfLIGYz80ch5rI1Nvgu4dFx4mZrWnKHNzTHOfqF6I7ZmLHw4xrv9dFv3a4LLNlcNJ/7+C4QvbOGboQZ4skc8v91m8c+jxjSD3vItNOzc0xlHU+Ss94quNp4czUpkFzWE02ua6HW5nQmB6rEYlpo1oa/NADgRIIM28jEKIZJtXY5RV1RuaO4lUsDi8gkGQ74hzFhbnoSqrH7HZQYXCuBeCLl0zrlAsIvK0mztsYlmEFZ1Om5opmo45nB5a0EzlyQTHKVhd8tosqVBWo3a5wY/VsOa0GCDpz+qcM2RvuKUIrwGYPAlzSRVJaIJhpt317K8obBq5AWua3NyqkNJGkhpvpCqN08VVq1mUKZbSBzw7LmuxsmZd4uX0Wt3gZUpYV7nVHOqtcIqMYB8uaXC8ACRM81c87uhLGkUu1Nk1KNMZ3gctZk9gEIaLjYvtyDZm3LMRaVmdsbx1nvpNcQcxIJOto9teS1O5lb/AKkNqADKC7xnKWubERNj8Wn6I6rithwT7A7NnOzCDYGT8XLSZ1/up6mflGQzJJAdccxNhy/wrKt/EE8bENpsD2UGufJcRIY05oIB1Onp1Wmw+Nrvptd+HZBa18ca4DhInNTF1MvkSXgFjR5/WwrT8IyiYuQSAP8A208+nNDuwRgQ3TpJJPM+VpC1W8W83CPDNJrHAAuJyuiRIDeR11VDsfed4dlyNqEuhmYQZcdAR3Tj8h12E8Xo5p7NeR42wDciCZM/MTzsFxicEXNBDIdzmA2LzY6rTv2lUZHEpUWT1qgCecFwurfAYNlamC5zCCJIYcwgEixIHMRMclXXa7kKL9HluL2OH1DVDGcSQ74nHxk2IBMTOk2VS3Cua7LlOsRJ1j/HNe3P2FRac8OORs5M3hdlk3HM+sdllsdu8+m5lOWF1Q/LmzZ7vkgm7WkGT0Kjmns0o88ODcW025xlmTY+DPAEnvA8lb7Fw9INaC1rnRJc4Czgb9YHL/K3zNyqZoPbOVrwRIu4wHNbM2AAy/7Z5qt3S2Kx9NmafG0nMILS+k406jQRqCOG70cms0fQuDMngqbaNV+UnI7LlAHmOfIH7hXGHqeIh8QJEzF/lBH7GiKxmBotqvFRlQPEQIdE3gzoRbVFUthl0VGUwZZHK+mrXGSdb6QBZX1oJC6crKQ40gwWujqBI08+/wBURWxDWwIc5xBMAXtfTkrDH7CDDTD3F0+EeFoEzAaOZm3IclCd3eGOIRUAMAiJIuJc685Y1sn18b8h05AlTENbGeGnzmOmiRxcW/pMn76zoosPsprSYfmbmGoJ0Bgex+ials4AnLVGkRIPuNDfsrWaHslwkWFPEZhoQDBUjahAi5/eqrnYB7RLSDNiz5fNpF2+Sj/A140kiIudQddLiDoe6tZYvyhcH6Lg/wCqPUJKnqYKtN2yeoLfzuknzXsOP6CMPjg6tUBqNecxcSNPF4o9Jj0QO19lMqMzsGYCT4T3vlPnNtPIqq3c2yGPgNDmgFxBEzlBt3lxaI7ovB7XFM1mNHhMPYB/5g+EDziy85J3Z1aaK/eLH0ajKdPD2ZTEESCS905nvjVxhv7EDRYfadPFUw2qIhjZdqQWtALhF5tKxeF2aWPf4TEU5nm6JJHaXKz2OC2qOhlpHm08+VlTScqRjyki4wP8NmWqMxWdoeHAhhFgbtPikGea2rmhrJcfCLy4kxfuvP8AY+820C9rabQ8NBHDFJpENMH4ROvOea022dvyxoe3I/w5mnVrouI6A9VX/rtl7OsXjzWljG2AmeZPKLWvfT2WL25gOC4XMlz5PaKURPOc2nda/dvFB7Kzg0ZWloBOujnGw5QAh98cEH0y1oAcKrC2Y0rnw36ZuIFEZ/aipR0V2xtt4qrUp0mVQQ+GEuAIDLyTNrDqFp9pbm1a9Dh1KtNz8zXF7W8NxytLRMZpN9ecLE7s4VzMWwPa4ZajQQRFw8SPNetGpJOo0/eiiTUHoUVyWzKYHdzEYUE0qTnO8RzCtTBlxJkBzReMo/8AXuoMTi8eGOpvwtZ7XzmLvHyjWm3otgTAdf8AcFdNrP5EH+5J5+inn5NKPIsa4FzS/DtYWaTxG3PMjMJ0HshsdtfMCTTokm8lpcZ83OK9x4pOrbX/AE5eRQj6dN3gfTZlc3xAsaQZtBkXVrIl3Ja9HmWyNjZXVQ7D4gCvTyO8Ia0MdlMiMxAkGD9F6ThtsGA0075T8JAGWnkEjN3qadlj/wCIfDwxY6lTY17gZdlkkCImTFoPJY6tvdin/wD7viIGWGwOgygWsLdlp0+e0zNz46Z6Xt7d1mKeHuNVrgzIIYx4sTc5anoqbA7rDD1mVOO3wOmKlOozl1AcLTPovPq21az/AI6tR3+p7j9yhqzySdPvyCtYNbf+/knrekewbXFCsWcSthwGyf8AuUiRMcnjmB0WcwuCP/FKLsOc1BrCHPpkFoJFQ5XFmkmLFYTPF5W8/h/g3Po1XAEw5os4jkTAExzOvVTLGscbQ45HJ0anb28QZTfSg5+DUqBwiIa1wvexnKbdVS/wxqVAXuNKo5lU2qFrsoDAc0ui8mBrq1X+H2MxrXh1F7uIGh92uENAtDXX9r+ij2HiXNw7mUzwqNN1Sm1jqZJyiTOZzpuST9Fz8klRs1fYrP4ibZr0RhG0KzmmrWykNywWgsABtcS8azKI/EjDvrl2WKdd9dhyEkt4hZVp5mm1niJETVb0XEMFaoa4pVAzEOdSOTOWElga0QQKZ8LTr0XG8mzeLSLi45Q81SGtEhtQxUy+Mk8n5QDJZ3RekhUVWI26cQx9WsGvph7sghtqbSbB0TfuVqNn1sU+kC3A5GAANZxWh2WBADS3kICon7EGHwjKfxBrhmJtmaKlPObTb+Z6eiuqW/hdW/DNonNnygtd3uTYQLT5AoxpStvsTKT8EO06riM1Sm5rqbmkMsXWe0mOU/BHmmr7xsqNfTyVW1CMobUYWzm+KDcWbJRu2sNqTJ/mYeT1NXEMJ9m02e6WKxjXFrXOkhz6r5B0YXE6jncWWW34LcjLvq5BWpic3EaIvlLQ1jHF3aSndggrnCUmzUDgC6sGGe73Ex7OBVRgtl189RgM/DllwbItMZjrfTsV24Mij9ZK/RzTTatM4dg2qSjRhwI5EX5iOinGxsS1vjp1GnSS2Qb2IPcd1E6k8GCQT5QfsV6scGKSuqOR5Zp0TmrV5YioB0y0j9XMJ+qSAc8gwTB9P1SRwwrXJD55HujA4QcMGlSz1KrvjcGkQ0GcjGm8TckwSQ2wi+k/iRSbhmYTKRmFIgx1hknv48xnzVLh98cRicQylRLGuqODZyNAHU3EwBJ9FxtdzMZiuC19Sq/NldVfJmNS1jNAAJ8lwJV3O17VIF2ftHGEN4ZqupggfDmEGOoMWhXLS5zi01AwgiZ09Lc1YbG3YLGhr6pdBs1pqNAbcm5dfvYW7lDbwOpcQ5A1pFjkJIiRlLtfFYzH3lYOm7SCUWkazc+tTw0vq1GyS6X8iTlmB1tyCtdq7Cwdao7E1Xkh1MCA7w6ECoALk5Y7WmFidjYWBna0uFocXANE9jYk9TK0MONJznznmA7KYsZE8otB5XWc3ByuOv8AppjjKvs7/wCHO72GFHAvHxF76oDrQWgZAR5wfdHbY2W2q2k46E0x5tzMdHpDv9xUlVmSmGhp8IDRoNOnt9V1Tqk0+GS2WhhbcG4aJHuAudSbdmzRW18TmxrJa3MXMJnUkEeMd4AMn9FsA6L5j7dDF1mtqUA6tRqjwhjiajjpkDXGT5Kmw21cQcUa7qc03CaN2nIAbamxc03i/JVVqyLSPQ3Usw0Bt9/rzK6oUm5b2P6nW/oql+2GgA5gMwkeUAn2zAeZCg2ftt7XkVC3I4hrC2R4i2o7K4ONhDBB6n2SE/RfU2gfN19tfzXFdhOhEj7SD+q4xO06dNodULWg2k2ueQXNDHU6rczCHCYlpm5IAB6G6b3sPJiv4p1HZaQtHiJ01gf3Xm5aeq9I/iFTa8CZ8OkH+prje1/hWBxGCLaYqAOLfmMWF4HuuzBJKNMwyxdgTvNKxPMovaOyatFoc9hDHfC6DlPkVLsDZJxFS85GkZyCAYPJs89VtzilZlxd0Cei2G5uEzU3PbWq0nhxANNxAILRqIIJ81ZbV3ZoVabWsY1hAhrmAyP9cCHc5563Qe4xNOnWBcBFSNebQAYXNPMpwdFxjxZs9n0sRkLvxVSo0CIeymTJnmG9O3RVmJxNao5zWuY4ZA1zKnhOYl0uJY0CCIgQYEHVGN2oOF4KzGkvyjMQ2Ta3i9OypqeNrYbPxmNqZnlwcHfLAEREWjtquXkzqr62c7V2Q+rXNWmAwE5nQS1zjzl1Mg9NZVjs+mWnNVmGgkCzibyLwSYMnWSY9ajEbfcYMZQedrWMaoIV3vbPFaQdPGQNTa2uh5eye33MTc4/CF2FOZhGdrr/ANLHmdI1szyhZ/CYs0X5y91XkHOpBl4uZDQYJBMSbFWOL2pXbTABZHDzEgGbC1tDqeV4WBrb2UyZMmQXOiAZJuBoRr6eV1UY8loc1xNftLbj6lNwMNJIdcmxGUtmOXhCgq45hDhLiagiw+UuBgazcD+yxGJ3yDWmGWBAEmReZuSTyN+kWVd/zg9xdJaJaYGUayIB6x+i0WGXcy5HpHHgg+MRA5AgNEDlBsB7IXE7zhh8dWlcaABxtYWuJuNey8rO8by/43OGo1178+bvdCV8S9xveJMyDrc/VbL47vbFz1o9Zo75Bl6dZwv8jWgTaNCAJBUW1d62FxZWNU5hBJItJETF4h02leebM2TUfzIBtyjzmVfU92XvcA5xytAFzLiOk+v1WnQlN1tkrKo77Gjbj6bREm1vlOncG6SCGxmj5fp1v0SS/An6K/Ij7MluBhcmOpVarXCkM8uiwJY9oN9blbSnsWjg6ZeP+441AHuDhmLRIdDjoXT6R0lV9PBt0a1pEjxNZUkEaDMdP7802J2UH5eK6s5os2S4NGswJHbSNeSl5b7m/CuxWbQ3trOpZZDZnM4WLpvBPTsIVbR2HXqOmn422Idma2ZANg4zIkeS9Q2Bu3ss0QypTYajoJNTPMgkCC4+HpAN+agxm0MPgavADsrbBthkvHhOUD+oE2UvLr6oXDe2D7t7BexreI5ziQDlYBE6FubrMT5rYV8KWNBLv5cODho24beSLj4rzzXO7eGNWoAQMly6NIiABEddQPsp97az3YhrAYpUqYfAtNZ9VtNn+0Fzh3AWEUpXJlt1SRW02mIyAZr3kkjrl5D9bKWlREDwtkSLN5TGrv3ZTUaeUkkNDQOw6R6x2TMfmNoaIzeK5LYN76e0wsbRYqGHDXD4YmNRGun/AJahV2GrUyxgmSGtaGh3YSIJgey4x1B7sTRAc00mObGUtBJJBdI1JHl90FU3YqOdWyPccha2iMgBcXCbuzQWtBbMCZKtJPySWlSW1WPGcksqMAtHxU3X066noFxi6r3AOextqjSMxaWn+VWmxkCFRbROIwGHZTqPDK5e/K1oD/5RbTJM/LDmkC066QsridtufSfTe4ul9N8k2GXiA+U5x7J9N2Lub/aeNp8VvHc0MFH4nZTNTiS5rQfmylvJR7K3iw2HJqAv4TiKYJytD3mCQ1gbMMBzE25f1Xwe0Hf9BQIvNauPZtFVP4x7n0sx8LIaByAmT6kkknqVpHFexN7PU98aTC8Gq8NYAGm8ZnEPGUeTSST5cyFkGcJwr0arnZ5Ba9kkZQQBLRbKA1o0tNtFFvdUcz8OHuc52SrOZxNxiKzLTp4WNHoFW0Kj6Zp4hrgAX8F0y6zg0guaNRr3kCy0hHWmRNmgwe28+zXU7ZmNLCQ2bT4ZP09FNu03LQMZh8TicvhmeR52A9lSY2o7D1qrMtMMrMA8AhhLQCcg+W9vUqPCbbe1mSxYCSBp16eZ1lJ49NL2SnbNc+u4kZq3kL5gDNtbfCfZVex+DAaahD3uIIAtLnWl0GJEe6B2Bt5mHcXVGuqOJaJOUkMDgXBuYWcWgjNyzOsvQdysBs+rhKbn5GVzOckgOJDiB8VogNsLGLqeHFbKtWWe7GwaVMhzg0ua4uaSZDQGhvhJ1klx/wDUFV/8RcbRoU6RpkB3EIMCAG1ASHSRES03RWM34wmCruoONUlmXxgAgy1pA8LhYAjQRqslvTtqpinh+ExeHYb5g4mmSBlyCarADo6b8+accetoHL0Y/GbxGrIL5IkACQ0iLktFuoOnLopN2sQ3E4llIUmk1ajGhoLoDb5udoZJnWxR+zjj6lYtLsO97LkluEe2XXb4yC2/Yk9rFej7v4g52t/D0fxGV+apSAp02Dwgjwl8u8QvHPQLWSilRCTex8Rgq9XKTSGV7svguRTBIBuNSct4XiW8lJ7cTWF2PbWqQACbEzHufqV9D4reAYcVGuDGmjTpGRL2/wAxxawCcpmRzK8h2nQpV6tWuHNcaj3Ph1MtPiOkh7h9k/j4XtoebJpWee4imXHvzHQgaDtZGYDZjiCYA53FtDe86WWspbPYXfCwc7Hz7aqd2GaAYIHh7X6ARK6em3j5f3/RyuSUuJR4TdNxdLnM6xGk3gxF1dYPZBbGbhuFuUHzvKPpPg/EAY9FP+IP9TT7fqvSxYIpX5OSeVvQ1HDhmjD6Afqp2YoCxBHoCofxLv8AFvzXX4l3OfaV0qKXYxsl/Ft6j2P6JKE1/L/af0SRSCypo4kh4PwwBdunm4c0TSxRqzL5i+s6RNjNoP0WZ456/dT4PF5XXI/x1XiZvi1BtM9WOfk6NfhMXTEtfqTJJJAiY59hpPNG1Ng0awa4tD8o0hs+Ri58uizNWuHFz83QAmCASQIINuuullYbPx8+BxJAaLBzmtJ6Q02PpeV5FujqPRNycG2jSLQACXXAERlHIDzVVtuq84msI+CkHjoSysx0a9PzXO6GOaDkDQzMMwAMiRY39vZS7bac4qMcM1++oiHdj7+y0g7Q/JTvx86vc3mBaNBBsAY/cp8S+PE1pIBMm56ZYmSLzohHbR4bRmL6cxdrjkBOgMyG+oUNdpxBGXFtN7F4OYcpGSQTHWPRS8fsaQZsrC1n1GPDS1oc1xLhEQbznMkx0Xo+y8N48x0aDA7nU+zR7rDYHYjnFvExvga4ODaTeH4gOcEGJjnyC3WDqEUNQTlJkeo/JOONKVjk6VGcxGGbV2hTrEDMS8NnkKdGnI8s1Z3+1EV918NUzOdhaLnGZIa0T3sNfTmq3DV4zOJLn4esakTrSqtyPAHaJtzAWma1rmAsdA+U6jsfK/0Syt3aHH0Yvb+5NJ9JtOieHkc+o1pBLc1QNBHUDwN5dVgsVuBjg61FjhPyva4GPMhe01KRzG4dcW5QPPuoKlVrSNQY5TMkGRlEm09OaiGea/ZcscWeO784Ssfw3EH80UAKnwg5y97zYf6uSz9LZziJc7LpAEkz9h7r0TfU0XYmXcUkNJywBYAcz8PsVmH45g+Gi3zqOLz7DK3/AOV345PiqOWcVeyhpUspkmTeEQ0nodedkRXrF1zHQQABHoEKXdL+V1t37mPbsSD2U9DaDmgta94E6BxA9gUJDv6T6qI4fKS4vgnoqoRutj/w2rYvDfijVpMacxBqF8lrCQXEgGBIPssjXc2m9zQc8EiW5iLW+YA69VdYH+IeJpYQ4UFpp5XMBLSHAPzTBmPmPJZxs6CAlDlewlVaCKGIcJgESese8LR7D31rYYQXOc0ZoGYWnLcFzT/SZjt0WVynqfslYa/VavGpd0Qptdi429vJVxlZz3OOUhrQwaQ2SMxAGcjM6DFp85IpOblAg2AHNZ3D7TaKjQBmvy68vqrr/ic/L7/2XZ8eKSdHPmk29hNNgkzHaJ/yunU29Y85/NCjFgrtr+xXRFUqMJO3YSGNPzD3XYwgPP8A+gfuhLH5fr/dNwm9D7qyQ78I4aOH0S4Dhz9nf3QQtp9UuMRy9iiwDch7+4SQf4jukiwozuddCr3UQcOqfiLjkrVHSnTDKWPykjKHWtyuYBJnl7KdmONiJDm6ibOBdMREW89FVmokKi4l8SPk6Ou70aSlvNUYWug5mmW9Ceh6rRt30bUAEtEzDCdD0vc+/ReeceRCrccJNj6LmfxuDo3Wa0evfjmuaOurhH07SYQVXZGFqn4TTd1YcokC9tOY5LzrB7fxFIQHZgBbMJj15+q6G8tYAgD1k9ZUdJ+zRZUb87qUyPDini4EGDrPQjovQd1IZgqbM2fIHMJGvxEj6EL58Zt7En4XRcddRMfmtf8Aw43ifTqPp13Hh1YykuyhtQTEk2AcPDJ55e5UyxNeSlkT0bzabuBX4oB0LXN/qaYzN89DeNAo8NvDwWljdSC5rfD4BBPidDgJPITc+ZXOJxjaZyEGbzmuQR7yULVqsAJc0Hwu11+E3tpM8vzSj+wYJgt4KmIa4Mq1BEfI0kiHTxCXgHQQGkaeSNw28VZlN1J8U3OzNZUY1oYDo0xMAkifEbQ7ssq7dmppTrhmktLiQMw6gTzPVA4vd7GX8TagHMO9dHEHn9VXCLYuckbnauyhiqr5rUBVczK1peGn42GGhwBIgOuJVRidzaOGaXYqq9mlmMN/J7wB7ArI4jYeKgZwY5SQY+pVps6viMEW/wDWVWU3C/CeXtHZzCQPoVrHEktMzeRvwTVNuYCjajheK4aOrEv/APnT6JP3kxuIbFGnkZoOG0Mb7iyjrbawoe6oWipUJzFzgNf9IAaNBo1Ve19+jUsDA0tPbQCw0C0UP1/JDl+wk7ErVDNaoB/qdJ+k/dV+NwTaZhr2v7ifzVLiNvvdpPqfyQT8S92rj6LVKjNsuX4hjdXAIWrtcD4QT9FWCmkFVkhVTadR2kN+pQ7nE6klT4bCFxE3HnH2uFbYBjGeIUwcsSXNDgTDgRDuXp7WSk2lY1t0VWDeQ5sAE5hHv1WpDwdQR6f4VZScHMbFOnYmHBrg4wdXHQ/l2RH4knWff9V1fHf1s58q3QcC3r7R9k4ez+r7oHjLrO0639F02Y0H/iAOc+gS406R6wgAW/5XXD6QnYqCzUPT2AS4v7shJI5FIVB0RYUFcQfshJDZ290kWFFIaibOuAE8Bclm52HJ5XFuqeR3QAThKcu8gSoq+HM6I3Y1OXnnb7n+yJxVIN5f4XFlf3OmC+pVihAlcZWtmfbn7KR9YmbAfvkoGgDzRGDkDmkSNrOMBlPXSdfRct2XVMyHWEmToO8qbDVTmb0kH6ooY572vuACBYdOk+yJ43HsOM0zrDb34ii9uZ5qsENhxklosIN4cOuqu62+VJzHO8TSRDQbnpDo00d791kMklNUo6/vos3FMrm0Wzt8COZ1J0PP/Kgq761CSRNzPTp+iqqeEJXNSm1s5YLp0ufsqSRLkywq70Yl+hIQFfEVn/E43uuTVeRGg7QFG6j1cPuVoTZ2zAl3xPA8yP1Un4Sm3V8+V/soQGgcyfQD80jV6AD6n3QFk/44BsNpgHqblCvvcmV2GklFuogn79fTkrUW1olyB24SBJtAn9zdGspQ2BMkR7joiduPbUcw07N8tD3H7CgBWmLatqiMmn3Owenh5Hv9EdhYDBl+KYiegt9+aACPwuNDWZRSaXdbmfMJ5o3GkGKVS2Q4nLIBykjt17dVyHn+pKpEz+UckwpjyWmJVFURkdyHlIGOqcNCWQLUzHkdx9U4cuTA6+RTB/ogCYP/APJPxSoc/YFLP2TsCTjJKPidkkWBWwlKizJwuazUklKVwnEosC73ajiOEi4H3U+1jlqiYywTHob+h5eSosO5ocC9pcOYBg+6tNoVg5lpDRoDIM+EQ6eUE6FcuSP2s3g/rRVON9fdNmXMJwulGBNQnMNZkI7DsDmF3Mkkx5n6fqgsEwueADfX0GqvMNhslO8CJJjQX5LnzvwbYl5Kt1EIeq6zuoE/UBFF2Yujly6/2VXWruBIIFxBg+SzSKbEA53zfkEbs/Y76kOa4N6G4PeEDiHABtpOUHynlZTbPxnjaCXACA0A2kn5hzm6HdaEqvZxVY0FwLTIIuCB7iChzSvCWJcMxjSSmotPISrSJbGLUTTpt5AKGtOpaiaYgdPqtoLZnJ6GFMB2guPt0U3DUT33EEWupOKtVRLOhRXYZ6KLjHqlxVdoknDVLhw7N4TlJ5zl9yhOKlmQ3aALqnqZPWZXHE8kPmCWZC0hvYRxui5NVQyUg5OyaJ+KmNbyUQSkIsCQVV0KhUMppRYBHGSQ+Y9Ek+QUBhyWbuuJS9Fz2bHeZL1XCUJWI7ldmuSACSQNAb+yihPCO4HbqkmSbpSuUkwDNnVnNqDLcmxHbU+Wi0bXggjmRbpErM4EPzSxpdluY6K1FWo4CaRA5S+LdrTC5sqt2bY3oFxTSabg2S8vvGpYAPoCVVU8PUmzXT2BWh/ANz8SXZtYm0xHRGB/htHa9/NRyorjZjq5v359zzN0qDvE2NZBv2PNayphmOPiawu7gT6wuMTTY1phgjoBHSyOQuBl8VlznL8MmJ6KIEjRS1miTAgKNaIzY5cTqZUjcSe3so06abES0qkuuiAe6FpA9FNK2g9EMl9U8BQykCtLFRLHdNK4ldByBHWZLP1XMpSgDrip80rmy5hMCVKFGCnDkWBJlT5VHnTSmBJ6plxBToADBXQKSSxRodFcFJJNiHBSSSSASZMkkB22oRoSFpNlvJo3JMaSmSWWXsa4+4TGn75qMDTyH2CSS5zY4q0GktJaCesCfdRY0+D1H5JJIEZ/E6n98goAkktkYMdIJJJiJKKnCSS3h2IYxTJJKhHYXDkkkPsAy6SSTAcLpJJMBJikkhiGK6CSSBjSkkkmI//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6" name="AutoShape 4" descr="data:image/jpeg;base64,/9j/4AAQSkZJRgABAQAAAQABAAD/2wCEAAkGBhQQEBUUExIVFRQWFhcUFxgWGBcXGBoVFRUVGBcUFBgXHCYgGBojGRQUHy8gIycpLCwsFx4xNTAqNSYrLCkBCQoKDgwOGg8PGikkHyQsLCwpLCwpKSwsLCkpLCwpLCwsLCwsLCwsLCwsLCwsLCwsLCwpLCwsLCwsLCwpLCksLP/AABEIAMIBAwMBIgACEQEDEQH/xAAcAAABBQEBAQAAAAAAAAAAAAAEAAEDBQYCBwj/xAA9EAABAwIDBgQEBAUCBwEAAAABAAIRAyEEEjEFBhNBUWEicYGRMkKhsRTB0fAHI1Lh8XKSFRYkM2KCokP/xAAZAQADAQEBAAAAAAAAAAAAAAAAAQIDBAX/xAAnEQACAgIBBAICAwEBAAAAAAAAAQIRAyESEzFBUQQiFGGR0fCBcf/aAAwDAQACEQMRAD8AsRSXQpqcU11w171nkA/DT8NEcNPw0rAH4afhojhp+GixA/CT8NEcNPw07AG4afhojhp+GgAbhp+GieGlw0rAH4aXDRPDS4aLAG4aXDRPDS4aLAG4aXDRPDS4aLAG4aXDRPDS4adgDcNLhonIlw0WANw03DRPDS4aLAG4abhonhpcNFiBuGm4aJ4aXDTsAXhpuGiuGm4aLAF4SY00Xw1yaaLACNJOijTSRYBApp+GiMicMWXI0oH4afhonhpBiXIKBxTXQpogU0/DRyFQPw0uGieGn4aOQUDcNPw0Tw0uGjkFA3DT8NE8NLho5BQNw0uGieGlw0uQUDcNLhonhpcNHIKBuGlw0TkTZE+QUD8NLhojIlkRyCgfhpcNTkQmc5o1IHqEcgoh4abhp/xtOYzt91OGgoU0xuLXcH4abhqfM2YzCekiV3w0+RNAvDTcNFcNNw0WFA3DTcNFcNNw07CgXhrnhovhpjTRYUBmmkiTTST5BRn3bUqH5vayifjHnVxjzVbxcp1t+9UTxJFrz0/VeY2z1Ul4CGbRJ+cH1U9LHOGhhVzKgEB0A+krs1bdbxy16TyUOSGkW7NuEauHqP0RDd4B0afUhUTcpEyAOvJNmGa5Hr6TfRCyyE8UX4L6pvEIsy/cyg/+YagPLyhAROl5TCjFyl1ZPyCxRXgu6G8tvFT9j+qLo7wUj8Ut87j3Cy1R9lEHqlmkQ8MDav2tSEeMGel/dds2lSOjx9R91iqVSff7IgVbXMafVV1mT+PE2X4un/W3/cF2KrYnM2PMLHU6U3kx1XYpI/IH+MvZrH12DVzfcKvq7fpjRrnekfdU2XlPp56W9CmiFL+Q/BS+NHyWVTeE8qXu7+y4bvNe9P2J/RVjKzXfCR9vvdccZrbzN+R+qnrzK6GMvKm8AiW0z5uIH2Qlfb74+VuunbzQNfGMA+JvSLn9lD1MfTnKXGOdpt5c/wCyHmmxrFjRI/Ek3Nz1mSogSeyhp754KnUyGlWc7NllwaGzMRAcbT5qyxO3qVVoPhAFshtcgxYai14/RckszT7M6FFV3A6eaevopZOgPn/hVO0dqUpbnYHAdHVAA4XmA/WCPKyjG8jbnLEknnaToJ5aprLfZEtJFrUpGVy3GV6d2OcB01EeRQuz9pOxDyA3K1rbiZkmIk87ByPa0hawyNbJcVIPw287wPG0O6x4XfpPsrjD7apP0JnoRdZk0p5KNgLdCVvHPJGEvjxZtqTw4SDK74azOC2poHCHAajS3Q/vmrL/AIhmHx/l9lss/tGD+PvTLPhpjTVU57uv1/NKliXN5pr5CD8d+yyNNJC/8SPQJlfXiR0JGIbtQ2HC9ZXdau5wEsGs2dHporDbWyhQJa0ufkPiIHYXAHL6qkxeODf3yPNeWnCr5HpNS9BLH9GZe4I/NqgbUY6fBMGDfnztHZEbNxTHthxhoBdOlxbLfWZNuyTcIyg7KWu/mXaXO5jRuWLWn6eSh5PtSZXHVnbHix4cRpEd1dbJ3VNZud38sfLIGYz80ch5rI1Nvgu4dFx4mZrWnKHNzTHOfqF6I7ZmLHw4xrv9dFv3a4LLNlcNJ/7+C4QvbOGboQZ4skc8v91m8c+jxjSD3vItNOzc0xlHU+Ss94quNp4czUpkFzWE02ua6HW5nQmB6rEYlpo1oa/NADgRIIM28jEKIZJtXY5RV1RuaO4lUsDi8gkGQ74hzFhbnoSqrH7HZQYXCuBeCLl0zrlAsIvK0mztsYlmEFZ1Om5opmo45nB5a0EzlyQTHKVhd8tosqVBWo3a5wY/VsOa0GCDpz+qcM2RvuKUIrwGYPAlzSRVJaIJhpt317K8obBq5AWua3NyqkNJGkhpvpCqN08VVq1mUKZbSBzw7LmuxsmZd4uX0Wt3gZUpYV7nVHOqtcIqMYB8uaXC8ACRM81c87uhLGkUu1Nk1KNMZ3gctZk9gEIaLjYvtyDZm3LMRaVmdsbx1nvpNcQcxIJOto9teS1O5lb/AKkNqADKC7xnKWubERNj8Wn6I6rithwT7A7NnOzCDYGT8XLSZ1/up6mflGQzJJAdccxNhy/wrKt/EE8bENpsD2UGufJcRIY05oIB1Onp1Wmw+Nrvptd+HZBa18ca4DhInNTF1MvkSXgFjR5/WwrT8IyiYuQSAP8A208+nNDuwRgQ3TpJJPM+VpC1W8W83CPDNJrHAAuJyuiRIDeR11VDsfed4dlyNqEuhmYQZcdAR3Tj8h12E8Xo5p7NeR42wDciCZM/MTzsFxicEXNBDIdzmA2LzY6rTv2lUZHEpUWT1qgCecFwurfAYNlamC5zCCJIYcwgEixIHMRMclXXa7kKL9HluL2OH1DVDGcSQ74nHxk2IBMTOk2VS3Cua7LlOsRJ1j/HNe3P2FRac8OORs5M3hdlk3HM+sdllsdu8+m5lOWF1Q/LmzZ7vkgm7WkGT0Kjmns0o88ODcW025xlmTY+DPAEnvA8lb7Fw9INaC1rnRJc4Czgb9YHL/K3zNyqZoPbOVrwRIu4wHNbM2AAy/7Z5qt3S2Kx9NmafG0nMILS+k406jQRqCOG70cms0fQuDMngqbaNV+UnI7LlAHmOfIH7hXGHqeIh8QJEzF/lBH7GiKxmBotqvFRlQPEQIdE3gzoRbVFUthl0VGUwZZHK+mrXGSdb6QBZX1oJC6crKQ40gwWujqBI08+/wBURWxDWwIc5xBMAXtfTkrDH7CDDTD3F0+EeFoEzAaOZm3IclCd3eGOIRUAMAiJIuJc685Y1sn18b8h05AlTENbGeGnzmOmiRxcW/pMn76zoosPsprSYfmbmGoJ0Bgex+ials4AnLVGkRIPuNDfsrWaHslwkWFPEZhoQDBUjahAi5/eqrnYB7RLSDNiz5fNpF2+Sj/A140kiIudQddLiDoe6tZYvyhcH6Lg/wCqPUJKnqYKtN2yeoLfzuknzXsOP6CMPjg6tUBqNecxcSNPF4o9Jj0QO19lMqMzsGYCT4T3vlPnNtPIqq3c2yGPgNDmgFxBEzlBt3lxaI7ovB7XFM1mNHhMPYB/5g+EDziy85J3Z1aaK/eLH0ajKdPD2ZTEESCS905nvjVxhv7EDRYfadPFUw2qIhjZdqQWtALhF5tKxeF2aWPf4TEU5nm6JJHaXKz2OC2qOhlpHm08+VlTScqRjyki4wP8NmWqMxWdoeHAhhFgbtPikGea2rmhrJcfCLy4kxfuvP8AY+820C9rabQ8NBHDFJpENMH4ROvOea022dvyxoe3I/w5mnVrouI6A9VX/rtl7OsXjzWljG2AmeZPKLWvfT2WL25gOC4XMlz5PaKURPOc2nda/dvFB7Kzg0ZWloBOujnGw5QAh98cEH0y1oAcKrC2Y0rnw36ZuIFEZ/aipR0V2xtt4qrUp0mVQQ+GEuAIDLyTNrDqFp9pbm1a9Dh1KtNz8zXF7W8NxytLRMZpN9ecLE7s4VzMWwPa4ZajQQRFw8SPNetGpJOo0/eiiTUHoUVyWzKYHdzEYUE0qTnO8RzCtTBlxJkBzReMo/8AXuoMTi8eGOpvwtZ7XzmLvHyjWm3otgTAdf8AcFdNrP5EH+5J5+inn5NKPIsa4FzS/DtYWaTxG3PMjMJ0HshsdtfMCTTokm8lpcZ83OK9x4pOrbX/AE5eRQj6dN3gfTZlc3xAsaQZtBkXVrIl3Ja9HmWyNjZXVQ7D4gCvTyO8Ia0MdlMiMxAkGD9F6ThtsGA0075T8JAGWnkEjN3qadlj/wCIfDwxY6lTY17gZdlkkCImTFoPJY6tvdin/wD7viIGWGwOgygWsLdlp0+e0zNz46Z6Xt7d1mKeHuNVrgzIIYx4sTc5anoqbA7rDD1mVOO3wOmKlOozl1AcLTPovPq21az/AI6tR3+p7j9yhqzySdPvyCtYNbf+/knrekewbXFCsWcSthwGyf8AuUiRMcnjmB0WcwuCP/FKLsOc1BrCHPpkFoJFQ5XFmkmLFYTPF5W8/h/g3Po1XAEw5os4jkTAExzOvVTLGscbQ45HJ0anb28QZTfSg5+DUqBwiIa1wvexnKbdVS/wxqVAXuNKo5lU2qFrsoDAc0ui8mBrq1X+H2MxrXh1F7uIGh92uENAtDXX9r+ij2HiXNw7mUzwqNN1Sm1jqZJyiTOZzpuST9Fz8klRs1fYrP4ibZr0RhG0KzmmrWykNywWgsABtcS8azKI/EjDvrl2WKdd9dhyEkt4hZVp5mm1niJETVb0XEMFaoa4pVAzEOdSOTOWElga0QQKZ8LTr0XG8mzeLSLi45Q81SGtEhtQxUy+Mk8n5QDJZ3RekhUVWI26cQx9WsGvph7sghtqbSbB0TfuVqNn1sU+kC3A5GAANZxWh2WBADS3kICon7EGHwjKfxBrhmJtmaKlPObTb+Z6eiuqW/hdW/DNonNnygtd3uTYQLT5AoxpStvsTKT8EO06riM1Sm5rqbmkMsXWe0mOU/BHmmr7xsqNfTyVW1CMobUYWzm+KDcWbJRu2sNqTJ/mYeT1NXEMJ9m02e6WKxjXFrXOkhz6r5B0YXE6jncWWW34LcjLvq5BWpic3EaIvlLQ1jHF3aSndggrnCUmzUDgC6sGGe73Ex7OBVRgtl189RgM/DllwbItMZjrfTsV24Mij9ZK/RzTTatM4dg2qSjRhwI5EX5iOinGxsS1vjp1GnSS2Qb2IPcd1E6k8GCQT5QfsV6scGKSuqOR5Zp0TmrV5YioB0y0j9XMJ+qSAc8gwTB9P1SRwwrXJD55HujA4QcMGlSz1KrvjcGkQ0GcjGm8TckwSQ2wi+k/iRSbhmYTKRmFIgx1hknv48xnzVLh98cRicQylRLGuqODZyNAHU3EwBJ9FxtdzMZiuC19Sq/NldVfJmNS1jNAAJ8lwJV3O17VIF2ftHGEN4ZqupggfDmEGOoMWhXLS5zi01AwgiZ09Lc1YbG3YLGhr6pdBs1pqNAbcm5dfvYW7lDbwOpcQ5A1pFjkJIiRlLtfFYzH3lYOm7SCUWkazc+tTw0vq1GyS6X8iTlmB1tyCtdq7Cwdao7E1Xkh1MCA7w6ECoALk5Y7WmFidjYWBna0uFocXANE9jYk9TK0MONJznznmA7KYsZE8otB5XWc3ByuOv8AppjjKvs7/wCHO72GFHAvHxF76oDrQWgZAR5wfdHbY2W2q2k46E0x5tzMdHpDv9xUlVmSmGhp8IDRoNOnt9V1Tqk0+GS2WhhbcG4aJHuAudSbdmzRW18TmxrJa3MXMJnUkEeMd4AMn9FsA6L5j7dDF1mtqUA6tRqjwhjiajjpkDXGT5Kmw21cQcUa7qc03CaN2nIAbamxc03i/JVVqyLSPQ3Usw0Bt9/rzK6oUm5b2P6nW/oql+2GgA5gMwkeUAn2zAeZCg2ftt7XkVC3I4hrC2R4i2o7K4ONhDBB6n2SE/RfU2gfN19tfzXFdhOhEj7SD+q4xO06dNodULWg2k2ueQXNDHU6rczCHCYlpm5IAB6G6b3sPJiv4p1HZaQtHiJ01gf3Xm5aeq9I/iFTa8CZ8OkH+prje1/hWBxGCLaYqAOLfmMWF4HuuzBJKNMwyxdgTvNKxPMovaOyatFoc9hDHfC6DlPkVLsDZJxFS85GkZyCAYPJs89VtzilZlxd0Cei2G5uEzU3PbWq0nhxANNxAILRqIIJ81ZbV3ZoVabWsY1hAhrmAyP9cCHc5563Qe4xNOnWBcBFSNebQAYXNPMpwdFxjxZs9n0sRkLvxVSo0CIeymTJnmG9O3RVmJxNao5zWuY4ZA1zKnhOYl0uJY0CCIgQYEHVGN2oOF4KzGkvyjMQ2Ta3i9OypqeNrYbPxmNqZnlwcHfLAEREWjtquXkzqr62c7V2Q+rXNWmAwE5nQS1zjzl1Mg9NZVjs+mWnNVmGgkCzibyLwSYMnWSY9ajEbfcYMZQedrWMaoIV3vbPFaQdPGQNTa2uh5eye33MTc4/CF2FOZhGdrr/ANLHmdI1szyhZ/CYs0X5y91XkHOpBl4uZDQYJBMSbFWOL2pXbTABZHDzEgGbC1tDqeV4WBrb2UyZMmQXOiAZJuBoRr6eV1UY8loc1xNftLbj6lNwMNJIdcmxGUtmOXhCgq45hDhLiagiw+UuBgazcD+yxGJ3yDWmGWBAEmReZuSTyN+kWVd/zg9xdJaJaYGUayIB6x+i0WGXcy5HpHHgg+MRA5AgNEDlBsB7IXE7zhh8dWlcaABxtYWuJuNey8rO8by/43OGo1178+bvdCV8S9xveJMyDrc/VbL47vbFz1o9Zo75Bl6dZwv8jWgTaNCAJBUW1d62FxZWNU5hBJItJETF4h02leebM2TUfzIBtyjzmVfU92XvcA5xytAFzLiOk+v1WnQlN1tkrKo77Gjbj6bREm1vlOncG6SCGxmj5fp1v0SS/An6K/Ij7MluBhcmOpVarXCkM8uiwJY9oN9blbSnsWjg6ZeP+441AHuDhmLRIdDjoXT6R0lV9PBt0a1pEjxNZUkEaDMdP7802J2UH5eK6s5os2S4NGswJHbSNeSl5b7m/CuxWbQ3trOpZZDZnM4WLpvBPTsIVbR2HXqOmn422Idma2ZANg4zIkeS9Q2Bu3ss0QypTYajoJNTPMgkCC4+HpAN+agxm0MPgavADsrbBthkvHhOUD+oE2UvLr6oXDe2D7t7BexreI5ziQDlYBE6FubrMT5rYV8KWNBLv5cODho24beSLj4rzzXO7eGNWoAQMly6NIiABEddQPsp97az3YhrAYpUqYfAtNZ9VtNn+0Fzh3AWEUpXJlt1SRW02mIyAZr3kkjrl5D9bKWlREDwtkSLN5TGrv3ZTUaeUkkNDQOw6R6x2TMfmNoaIzeK5LYN76e0wsbRYqGHDXD4YmNRGun/AJahV2GrUyxgmSGtaGh3YSIJgey4x1B7sTRAc00mObGUtBJJBdI1JHl90FU3YqOdWyPccha2iMgBcXCbuzQWtBbMCZKtJPySWlSW1WPGcksqMAtHxU3X066noFxi6r3AOextqjSMxaWn+VWmxkCFRbROIwGHZTqPDK5e/K1oD/5RbTJM/LDmkC066QsridtufSfTe4ul9N8k2GXiA+U5x7J9N2Lub/aeNp8VvHc0MFH4nZTNTiS5rQfmylvJR7K3iw2HJqAv4TiKYJytD3mCQ1gbMMBzE25f1Xwe0Hf9BQIvNauPZtFVP4x7n0sx8LIaByAmT6kkknqVpHFexN7PU98aTC8Gq8NYAGm8ZnEPGUeTSST5cyFkGcJwr0arnZ5Ba9kkZQQBLRbKA1o0tNtFFvdUcz8OHuc52SrOZxNxiKzLTp4WNHoFW0Kj6Zp4hrgAX8F0y6zg0guaNRr3kCy0hHWmRNmgwe28+zXU7ZmNLCQ2bT4ZP09FNu03LQMZh8TicvhmeR52A9lSY2o7D1qrMtMMrMA8AhhLQCcg+W9vUqPCbbe1mSxYCSBp16eZ1lJ49NL2SnbNc+u4kZq3kL5gDNtbfCfZVex+DAaahD3uIIAtLnWl0GJEe6B2Bt5mHcXVGuqOJaJOUkMDgXBuYWcWgjNyzOsvQdysBs+rhKbn5GVzOckgOJDiB8VogNsLGLqeHFbKtWWe7GwaVMhzg0ua4uaSZDQGhvhJ1klx/wDUFV/8RcbRoU6RpkB3EIMCAG1ASHSRES03RWM34wmCruoONUlmXxgAgy1pA8LhYAjQRqslvTtqpinh+ExeHYb5g4mmSBlyCarADo6b8+accetoHL0Y/GbxGrIL5IkACQ0iLktFuoOnLopN2sQ3E4llIUmk1ajGhoLoDb5udoZJnWxR+zjj6lYtLsO97LkluEe2XXb4yC2/Yk9rFej7v4g52t/D0fxGV+apSAp02Dwgjwl8u8QvHPQLWSilRCTex8Rgq9XKTSGV7svguRTBIBuNSct4XiW8lJ7cTWF2PbWqQACbEzHufqV9D4reAYcVGuDGmjTpGRL2/wAxxawCcpmRzK8h2nQpV6tWuHNcaj3Ph1MtPiOkh7h9k/j4XtoebJpWee4imXHvzHQgaDtZGYDZjiCYA53FtDe86WWspbPYXfCwc7Hz7aqd2GaAYIHh7X6ARK6em3j5f3/RyuSUuJR4TdNxdLnM6xGk3gxF1dYPZBbGbhuFuUHzvKPpPg/EAY9FP+IP9TT7fqvSxYIpX5OSeVvQ1HDhmjD6Afqp2YoCxBHoCofxLv8AFvzXX4l3OfaV0qKXYxsl/Ft6j2P6JKE1/L/af0SRSCypo4kh4PwwBdunm4c0TSxRqzL5i+s6RNjNoP0WZ456/dT4PF5XXI/x1XiZvi1BtM9WOfk6NfhMXTEtfqTJJJAiY59hpPNG1Ng0awa4tD8o0hs+Ri58uizNWuHFz83QAmCASQIINuuullYbPx8+BxJAaLBzmtJ6Q02PpeV5FujqPRNycG2jSLQACXXAERlHIDzVVtuq84msI+CkHjoSysx0a9PzXO6GOaDkDQzMMwAMiRY39vZS7bac4qMcM1++oiHdj7+y0g7Q/JTvx86vc3mBaNBBsAY/cp8S+PE1pIBMm56ZYmSLzohHbR4bRmL6cxdrjkBOgMyG+oUNdpxBGXFtN7F4OYcpGSQTHWPRS8fsaQZsrC1n1GPDS1oc1xLhEQbznMkx0Xo+y8N48x0aDA7nU+zR7rDYHYjnFvExvga4ODaTeH4gOcEGJjnyC3WDqEUNQTlJkeo/JOONKVjk6VGcxGGbV2hTrEDMS8NnkKdGnI8s1Z3+1EV918NUzOdhaLnGZIa0T3sNfTmq3DV4zOJLn4esakTrSqtyPAHaJtzAWma1rmAsdA+U6jsfK/0Syt3aHH0Yvb+5NJ9JtOieHkc+o1pBLc1QNBHUDwN5dVgsVuBjg61FjhPyva4GPMhe01KRzG4dcW5QPPuoKlVrSNQY5TMkGRlEm09OaiGea/ZcscWeO784Ssfw3EH80UAKnwg5y97zYf6uSz9LZziJc7LpAEkz9h7r0TfU0XYmXcUkNJywBYAcz8PsVmH45g+Gi3zqOLz7DK3/AOV345PiqOWcVeyhpUspkmTeEQ0nodedkRXrF1zHQQABHoEKXdL+V1t37mPbsSD2U9DaDmgta94E6BxA9gUJDv6T6qI4fKS4vgnoqoRutj/w2rYvDfijVpMacxBqF8lrCQXEgGBIPssjXc2m9zQc8EiW5iLW+YA69VdYH+IeJpYQ4UFpp5XMBLSHAPzTBmPmPJZxs6CAlDlewlVaCKGIcJgESese8LR7D31rYYQXOc0ZoGYWnLcFzT/SZjt0WVynqfslYa/VavGpd0Qptdi429vJVxlZz3OOUhrQwaQ2SMxAGcjM6DFp85IpOblAg2AHNZ3D7TaKjQBmvy68vqrr/ic/L7/2XZ8eKSdHPmk29hNNgkzHaJ/yunU29Y85/NCjFgrtr+xXRFUqMJO3YSGNPzD3XYwgPP8A+gfuhLH5fr/dNwm9D7qyQ78I4aOH0S4Dhz9nf3QQtp9UuMRy9iiwDch7+4SQf4jukiwozuddCr3UQcOqfiLjkrVHSnTDKWPykjKHWtyuYBJnl7KdmONiJDm6ibOBdMREW89FVmokKi4l8SPk6Ou70aSlvNUYWug5mmW9Ceh6rRt30bUAEtEzDCdD0vc+/ReeceRCrccJNj6LmfxuDo3Wa0evfjmuaOurhH07SYQVXZGFqn4TTd1YcokC9tOY5LzrB7fxFIQHZgBbMJj15+q6G8tYAgD1k9ZUdJ+zRZUb87qUyPDini4EGDrPQjovQd1IZgqbM2fIHMJGvxEj6EL58Zt7En4XRcddRMfmtf8Aw43ifTqPp13Hh1YykuyhtQTEk2AcPDJ55e5UyxNeSlkT0bzabuBX4oB0LXN/qaYzN89DeNAo8NvDwWljdSC5rfD4BBPidDgJPITc+ZXOJxjaZyEGbzmuQR7yULVqsAJc0Hwu11+E3tpM8vzSj+wYJgt4KmIa4Mq1BEfI0kiHTxCXgHQQGkaeSNw28VZlN1J8U3OzNZUY1oYDo0xMAkifEbQ7ssq7dmppTrhmktLiQMw6gTzPVA4vd7GX8TagHMO9dHEHn9VXCLYuckbnauyhiqr5rUBVczK1peGn42GGhwBIgOuJVRidzaOGaXYqq9mlmMN/J7wB7ArI4jYeKgZwY5SQY+pVps6viMEW/wDWVWU3C/CeXtHZzCQPoVrHEktMzeRvwTVNuYCjajheK4aOrEv/APnT6JP3kxuIbFGnkZoOG0Mb7iyjrbawoe6oWipUJzFzgNf9IAaNBo1Ve19+jUsDA0tPbQCw0C0UP1/JDl+wk7ErVDNaoB/qdJ+k/dV+NwTaZhr2v7ifzVLiNvvdpPqfyQT8S92rj6LVKjNsuX4hjdXAIWrtcD4QT9FWCmkFVkhVTadR2kN+pQ7nE6klT4bCFxE3HnH2uFbYBjGeIUwcsSXNDgTDgRDuXp7WSk2lY1t0VWDeQ5sAE5hHv1WpDwdQR6f4VZScHMbFOnYmHBrg4wdXHQ/l2RH4knWff9V1fHf1s58q3QcC3r7R9k4ez+r7oHjLrO0639F02Y0H/iAOc+gS406R6wgAW/5XXD6QnYqCzUPT2AS4v7shJI5FIVB0RYUFcQfshJDZ290kWFFIaibOuAE8Bclm52HJ5XFuqeR3QAThKcu8gSoq+HM6I3Y1OXnnb7n+yJxVIN5f4XFlf3OmC+pVihAlcZWtmfbn7KR9YmbAfvkoGgDzRGDkDmkSNrOMBlPXSdfRct2XVMyHWEmToO8qbDVTmb0kH6ooY572vuACBYdOk+yJ43HsOM0zrDb34ii9uZ5qsENhxklosIN4cOuqu62+VJzHO8TSRDQbnpDo00d791kMklNUo6/vos3FMrm0Wzt8COZ1J0PP/Kgq761CSRNzPTp+iqqeEJXNSm1s5YLp0ufsqSRLkywq70Yl+hIQFfEVn/E43uuTVeRGg7QFG6j1cPuVoTZ2zAl3xPA8yP1Un4Sm3V8+V/soQGgcyfQD80jV6AD6n3QFk/44BsNpgHqblCvvcmV2GklFuogn79fTkrUW1olyB24SBJtAn9zdGspQ2BMkR7joiduPbUcw07N8tD3H7CgBWmLatqiMmn3Owenh5Hv9EdhYDBl+KYiegt9+aACPwuNDWZRSaXdbmfMJ5o3GkGKVS2Q4nLIBykjt17dVyHn+pKpEz+UckwpjyWmJVFURkdyHlIGOqcNCWQLUzHkdx9U4cuTA6+RTB/ogCYP/APJPxSoc/YFLP2TsCTjJKPidkkWBWwlKizJwuazUklKVwnEosC73ajiOEi4H3U+1jlqiYywTHob+h5eSosO5ocC9pcOYBg+6tNoVg5lpDRoDIM+EQ6eUE6FcuSP2s3g/rRVON9fdNmXMJwulGBNQnMNZkI7DsDmF3Mkkx5n6fqgsEwueADfX0GqvMNhslO8CJJjQX5LnzvwbYl5Kt1EIeq6zuoE/UBFF2Yujly6/2VXWruBIIFxBg+SzSKbEA53zfkEbs/Y76kOa4N6G4PeEDiHABtpOUHynlZTbPxnjaCXACA0A2kn5hzm6HdaEqvZxVY0FwLTIIuCB7iChzSvCWJcMxjSSmotPISrSJbGLUTTpt5AKGtOpaiaYgdPqtoLZnJ6GFMB2guPt0U3DUT33EEWupOKtVRLOhRXYZ6KLjHqlxVdoknDVLhw7N4TlJ5zl9yhOKlmQ3aALqnqZPWZXHE8kPmCWZC0hvYRxui5NVQyUg5OyaJ+KmNbyUQSkIsCQVV0KhUMppRYBHGSQ+Y9Ek+QUBhyWbuuJS9Fz2bHeZL1XCUJWI7ldmuSACSQNAb+yihPCO4HbqkmSbpSuUkwDNnVnNqDLcmxHbU+Wi0bXggjmRbpErM4EPzSxpdluY6K1FWo4CaRA5S+LdrTC5sqt2bY3oFxTSabg2S8vvGpYAPoCVVU8PUmzXT2BWh/ANz8SXZtYm0xHRGB/htHa9/NRyorjZjq5v359zzN0qDvE2NZBv2PNayphmOPiawu7gT6wuMTTY1phgjoBHSyOQuBl8VlznL8MmJ6KIEjRS1miTAgKNaIzY5cTqZUjcSe3so06abES0qkuuiAe6FpA9FNK2g9EMl9U8BQykCtLFRLHdNK4ldByBHWZLP1XMpSgDrip80rmy5hMCVKFGCnDkWBJlT5VHnTSmBJ6plxBToADBXQKSSxRodFcFJJNiHBSSSSASZMkkB22oRoSFpNlvJo3JMaSmSWWXsa4+4TGn75qMDTyH2CSS5zY4q0GktJaCesCfdRY0+D1H5JJIEZ/E6n98goAkktkYMdIJJJiJKKnCSS3h2IYxTJJKhHYXDkkkPsAy6SSTAcLpJJMBJikkhiGK6CSSBjSkkkmI//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8" name="AutoShape 6" descr="data:image/jpeg;base64,/9j/4AAQSkZJRgABAQAAAQABAAD/2wCEAAkGBhQQEBUUExIVFRQWFhcUFxgWGBcXGBoVFRUVGBcUFBgXHCYgGBojGRQUHy8gIycpLCwsFx4xNTAqNSYrLCkBCQoKDgwOGg8PGikkHyQsLCwpLCwpKSwsLCkpLCwpLCwsLCwsLCwsLCwsLCwsLCwsLCwpLCwsLCwsLCwpLCksLP/AABEIAMIBAwMBIgACEQEDEQH/xAAcAAABBQEBAQAAAAAAAAAAAAAEAAEDBQYCBwj/xAA9EAABAwIDBgQEBAUCBwEAAAABAAIRAyEEEjEFBhNBUWEicYGRMkKhsRTB0fAHI1Lh8XKSFRYkM2KCokP/xAAZAQADAQEBAAAAAAAAAAAAAAAAAQIDBAX/xAAnEQACAgIBBAICAwEBAAAAAAAAAQIRAyESEzFBUQQiFGGR0fCBcf/aAAwDAQACEQMRAD8AsRSXQpqcU11w171nkA/DT8NEcNPw0rAH4afhojhp+GixA/CT8NEcNPw07AG4afhojhp+GgAbhp+GieGlw0rAH4aXDRPDS4aLAG4aXDRPDS4aLAG4aXDRPDS4aLAG4aXDRPDS4adgDcNLhonIlw0WANw03DRPDS4aLAG4abhonhpcNFiBuGm4aJ4aXDTsAXhpuGiuGm4aLAF4SY00Xw1yaaLACNJOijTSRYBApp+GiMicMWXI0oH4afhonhpBiXIKBxTXQpogU0/DRyFQPw0uGieGn4aOQUDcNPw0Tw0uGjkFA3DT8NE8NLho5BQNw0uGieGlw0uQUDcNLhonhpcNHIKBuGlw0TkTZE+QUD8NLhojIlkRyCgfhpcNTkQmc5o1IHqEcgoh4abhp/xtOYzt91OGgoU0xuLXcH4abhqfM2YzCekiV3w0+RNAvDTcNFcNNw0WFA3DTcNFcNNw07CgXhrnhovhpjTRYUBmmkiTTST5BRn3bUqH5vayifjHnVxjzVbxcp1t+9UTxJFrz0/VeY2z1Ul4CGbRJ+cH1U9LHOGhhVzKgEB0A+krs1bdbxy16TyUOSGkW7NuEauHqP0RDd4B0afUhUTcpEyAOvJNmGa5Hr6TfRCyyE8UX4L6pvEIsy/cyg/+YagPLyhAROl5TCjFyl1ZPyCxRXgu6G8tvFT9j+qLo7wUj8Ut87j3Cy1R9lEHqlmkQ8MDav2tSEeMGel/dds2lSOjx9R91iqVSff7IgVbXMafVV1mT+PE2X4un/W3/cF2KrYnM2PMLHU6U3kx1XYpI/IH+MvZrH12DVzfcKvq7fpjRrnekfdU2XlPp56W9CmiFL+Q/BS+NHyWVTeE8qXu7+y4bvNe9P2J/RVjKzXfCR9vvdccZrbzN+R+qnrzK6GMvKm8AiW0z5uIH2Qlfb74+VuunbzQNfGMA+JvSLn9lD1MfTnKXGOdpt5c/wCyHmmxrFjRI/Ek3Nz1mSogSeyhp754KnUyGlWc7NllwaGzMRAcbT5qyxO3qVVoPhAFshtcgxYai14/RckszT7M6FFV3A6eaevopZOgPn/hVO0dqUpbnYHAdHVAA4XmA/WCPKyjG8jbnLEknnaToJ5aprLfZEtJFrUpGVy3GV6d2OcB01EeRQuz9pOxDyA3K1rbiZkmIk87ByPa0hawyNbJcVIPw287wPG0O6x4XfpPsrjD7apP0JnoRdZk0p5KNgLdCVvHPJGEvjxZtqTw4SDK74azOC2poHCHAajS3Q/vmrL/AIhmHx/l9lss/tGD+PvTLPhpjTVU57uv1/NKliXN5pr5CD8d+yyNNJC/8SPQJlfXiR0JGIbtQ2HC9ZXdau5wEsGs2dHporDbWyhQJa0ufkPiIHYXAHL6qkxeODf3yPNeWnCr5HpNS9BLH9GZe4I/NqgbUY6fBMGDfnztHZEbNxTHthxhoBdOlxbLfWZNuyTcIyg7KWu/mXaXO5jRuWLWn6eSh5PtSZXHVnbHix4cRpEd1dbJ3VNZud38sfLIGYz80ch5rI1Nvgu4dFx4mZrWnKHNzTHOfqF6I7ZmLHw4xrv9dFv3a4LLNlcNJ/7+C4QvbOGboQZ4skc8v91m8c+jxjSD3vItNOzc0xlHU+Ss94quNp4czUpkFzWE02ua6HW5nQmB6rEYlpo1oa/NADgRIIM28jEKIZJtXY5RV1RuaO4lUsDi8gkGQ74hzFhbnoSqrH7HZQYXCuBeCLl0zrlAsIvK0mztsYlmEFZ1Om5opmo45nB5a0EzlyQTHKVhd8tosqVBWo3a5wY/VsOa0GCDpz+qcM2RvuKUIrwGYPAlzSRVJaIJhpt317K8obBq5AWua3NyqkNJGkhpvpCqN08VVq1mUKZbSBzw7LmuxsmZd4uX0Wt3gZUpYV7nVHOqtcIqMYB8uaXC8ACRM81c87uhLGkUu1Nk1KNMZ3gctZk9gEIaLjYvtyDZm3LMRaVmdsbx1nvpNcQcxIJOto9teS1O5lb/AKkNqADKC7xnKWubERNj8Wn6I6rithwT7A7NnOzCDYGT8XLSZ1/up6mflGQzJJAdccxNhy/wrKt/EE8bENpsD2UGufJcRIY05oIB1Onp1Wmw+Nrvptd+HZBa18ca4DhInNTF1MvkSXgFjR5/WwrT8IyiYuQSAP8A208+nNDuwRgQ3TpJJPM+VpC1W8W83CPDNJrHAAuJyuiRIDeR11VDsfed4dlyNqEuhmYQZcdAR3Tj8h12E8Xo5p7NeR42wDciCZM/MTzsFxicEXNBDIdzmA2LzY6rTv2lUZHEpUWT1qgCecFwurfAYNlamC5zCCJIYcwgEixIHMRMclXXa7kKL9HluL2OH1DVDGcSQ74nHxk2IBMTOk2VS3Cua7LlOsRJ1j/HNe3P2FRac8OORs5M3hdlk3HM+sdllsdu8+m5lOWF1Q/LmzZ7vkgm7WkGT0Kjmns0o88ODcW025xlmTY+DPAEnvA8lb7Fw9INaC1rnRJc4Czgb9YHL/K3zNyqZoPbOVrwRIu4wHNbM2AAy/7Z5qt3S2Kx9NmafG0nMILS+k406jQRqCOG70cms0fQuDMngqbaNV+UnI7LlAHmOfIH7hXGHqeIh8QJEzF/lBH7GiKxmBotqvFRlQPEQIdE3gzoRbVFUthl0VGUwZZHK+mrXGSdb6QBZX1oJC6crKQ40gwWujqBI08+/wBURWxDWwIc5xBMAXtfTkrDH7CDDTD3F0+EeFoEzAaOZm3IclCd3eGOIRUAMAiJIuJc685Y1sn18b8h05AlTENbGeGnzmOmiRxcW/pMn76zoosPsprSYfmbmGoJ0Bgex+ials4AnLVGkRIPuNDfsrWaHslwkWFPEZhoQDBUjahAi5/eqrnYB7RLSDNiz5fNpF2+Sj/A140kiIudQddLiDoe6tZYvyhcH6Lg/wCqPUJKnqYKtN2yeoLfzuknzXsOP6CMPjg6tUBqNecxcSNPF4o9Jj0QO19lMqMzsGYCT4T3vlPnNtPIqq3c2yGPgNDmgFxBEzlBt3lxaI7ovB7XFM1mNHhMPYB/5g+EDziy85J3Z1aaK/eLH0ajKdPD2ZTEESCS905nvjVxhv7EDRYfadPFUw2qIhjZdqQWtALhF5tKxeF2aWPf4TEU5nm6JJHaXKz2OC2qOhlpHm08+VlTScqRjyki4wP8NmWqMxWdoeHAhhFgbtPikGea2rmhrJcfCLy4kxfuvP8AY+820C9rabQ8NBHDFJpENMH4ROvOea022dvyxoe3I/w5mnVrouI6A9VX/rtl7OsXjzWljG2AmeZPKLWvfT2WL25gOC4XMlz5PaKURPOc2nda/dvFB7Kzg0ZWloBOujnGw5QAh98cEH0y1oAcKrC2Y0rnw36ZuIFEZ/aipR0V2xtt4qrUp0mVQQ+GEuAIDLyTNrDqFp9pbm1a9Dh1KtNz8zXF7W8NxytLRMZpN9ecLE7s4VzMWwPa4ZajQQRFw8SPNetGpJOo0/eiiTUHoUVyWzKYHdzEYUE0qTnO8RzCtTBlxJkBzReMo/8AXuoMTi8eGOpvwtZ7XzmLvHyjWm3otgTAdf8AcFdNrP5EH+5J5+inn5NKPIsa4FzS/DtYWaTxG3PMjMJ0HshsdtfMCTTokm8lpcZ83OK9x4pOrbX/AE5eRQj6dN3gfTZlc3xAsaQZtBkXVrIl3Ja9HmWyNjZXVQ7D4gCvTyO8Ia0MdlMiMxAkGD9F6ThtsGA0075T8JAGWnkEjN3qadlj/wCIfDwxY6lTY17gZdlkkCImTFoPJY6tvdin/wD7viIGWGwOgygWsLdlp0+e0zNz46Z6Xt7d1mKeHuNVrgzIIYx4sTc5anoqbA7rDD1mVOO3wOmKlOozl1AcLTPovPq21az/AI6tR3+p7j9yhqzySdPvyCtYNbf+/knrekewbXFCsWcSthwGyf8AuUiRMcnjmB0WcwuCP/FKLsOc1BrCHPpkFoJFQ5XFmkmLFYTPF5W8/h/g3Po1XAEw5os4jkTAExzOvVTLGscbQ45HJ0anb28QZTfSg5+DUqBwiIa1wvexnKbdVS/wxqVAXuNKo5lU2qFrsoDAc0ui8mBrq1X+H2MxrXh1F7uIGh92uENAtDXX9r+ij2HiXNw7mUzwqNN1Sm1jqZJyiTOZzpuST9Fz8klRs1fYrP4ibZr0RhG0KzmmrWykNywWgsABtcS8azKI/EjDvrl2WKdd9dhyEkt4hZVp5mm1niJETVb0XEMFaoa4pVAzEOdSOTOWElga0QQKZ8LTr0XG8mzeLSLi45Q81SGtEhtQxUy+Mk8n5QDJZ3RekhUVWI26cQx9WsGvph7sghtqbSbB0TfuVqNn1sU+kC3A5GAANZxWh2WBADS3kICon7EGHwjKfxBrhmJtmaKlPObTb+Z6eiuqW/hdW/DNonNnygtd3uTYQLT5AoxpStvsTKT8EO06riM1Sm5rqbmkMsXWe0mOU/BHmmr7xsqNfTyVW1CMobUYWzm+KDcWbJRu2sNqTJ/mYeT1NXEMJ9m02e6WKxjXFrXOkhz6r5B0YXE6jncWWW34LcjLvq5BWpic3EaIvlLQ1jHF3aSndggrnCUmzUDgC6sGGe73Ex7OBVRgtl189RgM/DllwbItMZjrfTsV24Mij9ZK/RzTTatM4dg2qSjRhwI5EX5iOinGxsS1vjp1GnSS2Qb2IPcd1E6k8GCQT5QfsV6scGKSuqOR5Zp0TmrV5YioB0y0j9XMJ+qSAc8gwTB9P1SRwwrXJD55HujA4QcMGlSz1KrvjcGkQ0GcjGm8TckwSQ2wi+k/iRSbhmYTKRmFIgx1hknv48xnzVLh98cRicQylRLGuqODZyNAHU3EwBJ9FxtdzMZiuC19Sq/NldVfJmNS1jNAAJ8lwJV3O17VIF2ftHGEN4ZqupggfDmEGOoMWhXLS5zi01AwgiZ09Lc1YbG3YLGhr6pdBs1pqNAbcm5dfvYW7lDbwOpcQ5A1pFjkJIiRlLtfFYzH3lYOm7SCUWkazc+tTw0vq1GyS6X8iTlmB1tyCtdq7Cwdao7E1Xkh1MCA7w6ECoALk5Y7WmFidjYWBna0uFocXANE9jYk9TK0MONJznznmA7KYsZE8otB5XWc3ByuOv8AppjjKvs7/wCHO72GFHAvHxF76oDrQWgZAR5wfdHbY2W2q2k46E0x5tzMdHpDv9xUlVmSmGhp8IDRoNOnt9V1Tqk0+GS2WhhbcG4aJHuAudSbdmzRW18TmxrJa3MXMJnUkEeMd4AMn9FsA6L5j7dDF1mtqUA6tRqjwhjiajjpkDXGT5Kmw21cQcUa7qc03CaN2nIAbamxc03i/JVVqyLSPQ3Usw0Bt9/rzK6oUm5b2P6nW/oql+2GgA5gMwkeUAn2zAeZCg2ftt7XkVC3I4hrC2R4i2o7K4ONhDBB6n2SE/RfU2gfN19tfzXFdhOhEj7SD+q4xO06dNodULWg2k2ueQXNDHU6rczCHCYlpm5IAB6G6b3sPJiv4p1HZaQtHiJ01gf3Xm5aeq9I/iFTa8CZ8OkH+prje1/hWBxGCLaYqAOLfmMWF4HuuzBJKNMwyxdgTvNKxPMovaOyatFoc9hDHfC6DlPkVLsDZJxFS85GkZyCAYPJs89VtzilZlxd0Cei2G5uEzU3PbWq0nhxANNxAILRqIIJ81ZbV3ZoVabWsY1hAhrmAyP9cCHc5563Qe4xNOnWBcBFSNebQAYXNPMpwdFxjxZs9n0sRkLvxVSo0CIeymTJnmG9O3RVmJxNao5zWuY4ZA1zKnhOYl0uJY0CCIgQYEHVGN2oOF4KzGkvyjMQ2Ta3i9OypqeNrYbPxmNqZnlwcHfLAEREWjtquXkzqr62c7V2Q+rXNWmAwE5nQS1zjzl1Mg9NZVjs+mWnNVmGgkCzibyLwSYMnWSY9ajEbfcYMZQedrWMaoIV3vbPFaQdPGQNTa2uh5eye33MTc4/CF2FOZhGdrr/ANLHmdI1szyhZ/CYs0X5y91XkHOpBl4uZDQYJBMSbFWOL2pXbTABZHDzEgGbC1tDqeV4WBrb2UyZMmQXOiAZJuBoRr6eV1UY8loc1xNftLbj6lNwMNJIdcmxGUtmOXhCgq45hDhLiagiw+UuBgazcD+yxGJ3yDWmGWBAEmReZuSTyN+kWVd/zg9xdJaJaYGUayIB6x+i0WGXcy5HpHHgg+MRA5AgNEDlBsB7IXE7zhh8dWlcaABxtYWuJuNey8rO8by/43OGo1178+bvdCV8S9xveJMyDrc/VbL47vbFz1o9Zo75Bl6dZwv8jWgTaNCAJBUW1d62FxZWNU5hBJItJETF4h02leebM2TUfzIBtyjzmVfU92XvcA5xytAFzLiOk+v1WnQlN1tkrKo77Gjbj6bREm1vlOncG6SCGxmj5fp1v0SS/An6K/Ij7MluBhcmOpVarXCkM8uiwJY9oN9blbSnsWjg6ZeP+441AHuDhmLRIdDjoXT6R0lV9PBt0a1pEjxNZUkEaDMdP7802J2UH5eK6s5os2S4NGswJHbSNeSl5b7m/CuxWbQ3trOpZZDZnM4WLpvBPTsIVbR2HXqOmn422Idma2ZANg4zIkeS9Q2Bu3ss0QypTYajoJNTPMgkCC4+HpAN+agxm0MPgavADsrbBthkvHhOUD+oE2UvLr6oXDe2D7t7BexreI5ziQDlYBE6FubrMT5rYV8KWNBLv5cODho24beSLj4rzzXO7eGNWoAQMly6NIiABEddQPsp97az3YhrAYpUqYfAtNZ9VtNn+0Fzh3AWEUpXJlt1SRW02mIyAZr3kkjrl5D9bKWlREDwtkSLN5TGrv3ZTUaeUkkNDQOw6R6x2TMfmNoaIzeK5LYN76e0wsbRYqGHDXD4YmNRGun/AJahV2GrUyxgmSGtaGh3YSIJgey4x1B7sTRAc00mObGUtBJJBdI1JHl90FU3YqOdWyPccha2iMgBcXCbuzQWtBbMCZKtJPySWlSW1WPGcksqMAtHxU3X066noFxi6r3AOextqjSMxaWn+VWmxkCFRbROIwGHZTqPDK5e/K1oD/5RbTJM/LDmkC066QsridtufSfTe4ul9N8k2GXiA+U5x7J9N2Lub/aeNp8VvHc0MFH4nZTNTiS5rQfmylvJR7K3iw2HJqAv4TiKYJytD3mCQ1gbMMBzE25f1Xwe0Hf9BQIvNauPZtFVP4x7n0sx8LIaByAmT6kkknqVpHFexN7PU98aTC8Gq8NYAGm8ZnEPGUeTSST5cyFkGcJwr0arnZ5Ba9kkZQQBLRbKA1o0tNtFFvdUcz8OHuc52SrOZxNxiKzLTp4WNHoFW0Kj6Zp4hrgAX8F0y6zg0guaNRr3kCy0hHWmRNmgwe28+zXU7ZmNLCQ2bT4ZP09FNu03LQMZh8TicvhmeR52A9lSY2o7D1qrMtMMrMA8AhhLQCcg+W9vUqPCbbe1mSxYCSBp16eZ1lJ49NL2SnbNc+u4kZq3kL5gDNtbfCfZVex+DAaahD3uIIAtLnWl0GJEe6B2Bt5mHcXVGuqOJaJOUkMDgXBuYWcWgjNyzOsvQdysBs+rhKbn5GVzOckgOJDiB8VogNsLGLqeHFbKtWWe7GwaVMhzg0ua4uaSZDQGhvhJ1klx/wDUFV/8RcbRoU6RpkB3EIMCAG1ASHSRES03RWM34wmCruoONUlmXxgAgy1pA8LhYAjQRqslvTtqpinh+ExeHYb5g4mmSBlyCarADo6b8+accetoHL0Y/GbxGrIL5IkACQ0iLktFuoOnLopN2sQ3E4llIUmk1ajGhoLoDb5udoZJnWxR+zjj6lYtLsO97LkluEe2XXb4yC2/Yk9rFej7v4g52t/D0fxGV+apSAp02Dwgjwl8u8QvHPQLWSilRCTex8Rgq9XKTSGV7svguRTBIBuNSct4XiW8lJ7cTWF2PbWqQACbEzHufqV9D4reAYcVGuDGmjTpGRL2/wAxxawCcpmRzK8h2nQpV6tWuHNcaj3Ph1MtPiOkh7h9k/j4XtoebJpWee4imXHvzHQgaDtZGYDZjiCYA53FtDe86WWspbPYXfCwc7Hz7aqd2GaAYIHh7X6ARK6em3j5f3/RyuSUuJR4TdNxdLnM6xGk3gxF1dYPZBbGbhuFuUHzvKPpPg/EAY9FP+IP9TT7fqvSxYIpX5OSeVvQ1HDhmjD6Afqp2YoCxBHoCofxLv8AFvzXX4l3OfaV0qKXYxsl/Ft6j2P6JKE1/L/af0SRSCypo4kh4PwwBdunm4c0TSxRqzL5i+s6RNjNoP0WZ456/dT4PF5XXI/x1XiZvi1BtM9WOfk6NfhMXTEtfqTJJJAiY59hpPNG1Ng0awa4tD8o0hs+Ri58uizNWuHFz83QAmCASQIINuuullYbPx8+BxJAaLBzmtJ6Q02PpeV5FujqPRNycG2jSLQACXXAERlHIDzVVtuq84msI+CkHjoSysx0a9PzXO6GOaDkDQzMMwAMiRY39vZS7bac4qMcM1++oiHdj7+y0g7Q/JTvx86vc3mBaNBBsAY/cp8S+PE1pIBMm56ZYmSLzohHbR4bRmL6cxdrjkBOgMyG+oUNdpxBGXFtN7F4OYcpGSQTHWPRS8fsaQZsrC1n1GPDS1oc1xLhEQbznMkx0Xo+y8N48x0aDA7nU+zR7rDYHYjnFvExvga4ODaTeH4gOcEGJjnyC3WDqEUNQTlJkeo/JOONKVjk6VGcxGGbV2hTrEDMS8NnkKdGnI8s1Z3+1EV918NUzOdhaLnGZIa0T3sNfTmq3DV4zOJLn4esakTrSqtyPAHaJtzAWma1rmAsdA+U6jsfK/0Syt3aHH0Yvb+5NJ9JtOieHkc+o1pBLc1QNBHUDwN5dVgsVuBjg61FjhPyva4GPMhe01KRzG4dcW5QPPuoKlVrSNQY5TMkGRlEm09OaiGea/ZcscWeO784Ssfw3EH80UAKnwg5y97zYf6uSz9LZziJc7LpAEkz9h7r0TfU0XYmXcUkNJywBYAcz8PsVmH45g+Gi3zqOLz7DK3/AOV345PiqOWcVeyhpUspkmTeEQ0nodedkRXrF1zHQQABHoEKXdL+V1t37mPbsSD2U9DaDmgta94E6BxA9gUJDv6T6qI4fKS4vgnoqoRutj/w2rYvDfijVpMacxBqF8lrCQXEgGBIPssjXc2m9zQc8EiW5iLW+YA69VdYH+IeJpYQ4UFpp5XMBLSHAPzTBmPmPJZxs6CAlDlewlVaCKGIcJgESese8LR7D31rYYQXOc0ZoGYWnLcFzT/SZjt0WVynqfslYa/VavGpd0Qptdi429vJVxlZz3OOUhrQwaQ2SMxAGcjM6DFp85IpOblAg2AHNZ3D7TaKjQBmvy68vqrr/ic/L7/2XZ8eKSdHPmk29hNNgkzHaJ/yunU29Y85/NCjFgrtr+xXRFUqMJO3YSGNPzD3XYwgPP8A+gfuhLH5fr/dNwm9D7qyQ78I4aOH0S4Dhz9nf3QQtp9UuMRy9iiwDch7+4SQf4jukiwozuddCr3UQcOqfiLjkrVHSnTDKWPykjKHWtyuYBJnl7KdmONiJDm6ibOBdMREW89FVmokKi4l8SPk6Ou70aSlvNUYWug5mmW9Ceh6rRt30bUAEtEzDCdD0vc+/ReeceRCrccJNj6LmfxuDo3Wa0evfjmuaOurhH07SYQVXZGFqn4TTd1YcokC9tOY5LzrB7fxFIQHZgBbMJj15+q6G8tYAgD1k9ZUdJ+zRZUb87qUyPDini4EGDrPQjovQd1IZgqbM2fIHMJGvxEj6EL58Zt7En4XRcddRMfmtf8Aw43ifTqPp13Hh1YykuyhtQTEk2AcPDJ55e5UyxNeSlkT0bzabuBX4oB0LXN/qaYzN89DeNAo8NvDwWljdSC5rfD4BBPidDgJPITc+ZXOJxjaZyEGbzmuQR7yULVqsAJc0Hwu11+E3tpM8vzSj+wYJgt4KmIa4Mq1BEfI0kiHTxCXgHQQGkaeSNw28VZlN1J8U3OzNZUY1oYDo0xMAkifEbQ7ssq7dmppTrhmktLiQMw6gTzPVA4vd7GX8TagHMO9dHEHn9VXCLYuckbnauyhiqr5rUBVczK1peGn42GGhwBIgOuJVRidzaOGaXYqq9mlmMN/J7wB7ArI4jYeKgZwY5SQY+pVps6viMEW/wDWVWU3C/CeXtHZzCQPoVrHEktMzeRvwTVNuYCjajheK4aOrEv/APnT6JP3kxuIbFGnkZoOG0Mb7iyjrbawoe6oWipUJzFzgNf9IAaNBo1Ve19+jUsDA0tPbQCw0C0UP1/JDl+wk7ErVDNaoB/qdJ+k/dV+NwTaZhr2v7ifzVLiNvvdpPqfyQT8S92rj6LVKjNsuX4hjdXAIWrtcD4QT9FWCmkFVkhVTadR2kN+pQ7nE6klT4bCFxE3HnH2uFbYBjGeIUwcsSXNDgTDgRDuXp7WSk2lY1t0VWDeQ5sAE5hHv1WpDwdQR6f4VZScHMbFOnYmHBrg4wdXHQ/l2RH4knWff9V1fHf1s58q3QcC3r7R9k4ez+r7oHjLrO0639F02Y0H/iAOc+gS406R6wgAW/5XXD6QnYqCzUPT2AS4v7shJI5FIVB0RYUFcQfshJDZ290kWFFIaibOuAE8Bclm52HJ5XFuqeR3QAThKcu8gSoq+HM6I3Y1OXnnb7n+yJxVIN5f4XFlf3OmC+pVihAlcZWtmfbn7KR9YmbAfvkoGgDzRGDkDmkSNrOMBlPXSdfRct2XVMyHWEmToO8qbDVTmb0kH6ooY572vuACBYdOk+yJ43HsOM0zrDb34ii9uZ5qsENhxklosIN4cOuqu62+VJzHO8TSRDQbnpDo00d791kMklNUo6/vos3FMrm0Wzt8COZ1J0PP/Kgq761CSRNzPTp+iqqeEJXNSm1s5YLp0ufsqSRLkywq70Yl+hIQFfEVn/E43uuTVeRGg7QFG6j1cPuVoTZ2zAl3xPA8yP1Un4Sm3V8+V/soQGgcyfQD80jV6AD6n3QFk/44BsNpgHqblCvvcmV2GklFuogn79fTkrUW1olyB24SBJtAn9zdGspQ2BMkR7joiduPbUcw07N8tD3H7CgBWmLatqiMmn3Owenh5Hv9EdhYDBl+KYiegt9+aACPwuNDWZRSaXdbmfMJ5o3GkGKVS2Q4nLIBykjt17dVyHn+pKpEz+UckwpjyWmJVFURkdyHlIGOqcNCWQLUzHkdx9U4cuTA6+RTB/ogCYP/APJPxSoc/YFLP2TsCTjJKPidkkWBWwlKizJwuazUklKVwnEosC73ajiOEi4H3U+1jlqiYywTHob+h5eSosO5ocC9pcOYBg+6tNoVg5lpDRoDIM+EQ6eUE6FcuSP2s3g/rRVON9fdNmXMJwulGBNQnMNZkI7DsDmF3Mkkx5n6fqgsEwueADfX0GqvMNhslO8CJJjQX5LnzvwbYl5Kt1EIeq6zuoE/UBFF2Yujly6/2VXWruBIIFxBg+SzSKbEA53zfkEbs/Y76kOa4N6G4PeEDiHABtpOUHynlZTbPxnjaCXACA0A2kn5hzm6HdaEqvZxVY0FwLTIIuCB7iChzSvCWJcMxjSSmotPISrSJbGLUTTpt5AKGtOpaiaYgdPqtoLZnJ6GFMB2guPt0U3DUT33EEWupOKtVRLOhRXYZ6KLjHqlxVdoknDVLhw7N4TlJ5zl9yhOKlmQ3aALqnqZPWZXHE8kPmCWZC0hvYRxui5NVQyUg5OyaJ+KmNbyUQSkIsCQVV0KhUMppRYBHGSQ+Y9Ek+QUBhyWbuuJS9Fz2bHeZL1XCUJWI7ldmuSACSQNAb+yihPCO4HbqkmSbpSuUkwDNnVnNqDLcmxHbU+Wi0bXggjmRbpErM4EPzSxpdluY6K1FWo4CaRA5S+LdrTC5sqt2bY3oFxTSabg2S8vvGpYAPoCVVU8PUmzXT2BWh/ANz8SXZtYm0xHRGB/htHa9/NRyorjZjq5v359zzN0qDvE2NZBv2PNayphmOPiawu7gT6wuMTTY1phgjoBHSyOQuBl8VlznL8MmJ6KIEjRS1miTAgKNaIzY5cTqZUjcSe3so06abES0qkuuiAe6FpA9FNK2g9EMl9U8BQykCtLFRLHdNK4ldByBHWZLP1XMpSgDrip80rmy5hMCVKFGCnDkWBJlT5VHnTSmBJ6plxBToADBXQKSSxRodFcFJJNiHBSSSSASZMkkB22oRoSFpNlvJo3JMaSmSWWXsa4+4TGn75qMDTyH2CSS5zY4q0GktJaCesCfdRY0+D1H5JJIEZ/E6n98goAkktkYMdIJJJiJKKnCSS3h2IYxTJJKhHYXDkkkPsAy6SSTAcLpJJMBJikkhiGK6CSSBjSkkkmI//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3080" name="Picture 8" descr="File:Photo - Floating Islands (Puno, Peru).JPG"/>
          <p:cNvPicPr>
            <a:picLocks noChangeAspect="1" noChangeArrowheads="1"/>
          </p:cNvPicPr>
          <p:nvPr/>
        </p:nvPicPr>
        <p:blipFill>
          <a:blip r:embed="rId2"/>
          <a:srcRect/>
          <a:stretch>
            <a:fillRect/>
          </a:stretch>
        </p:blipFill>
        <p:spPr bwMode="auto">
          <a:xfrm>
            <a:off x="857224" y="785794"/>
            <a:ext cx="7620000" cy="5715000"/>
          </a:xfrm>
          <a:prstGeom prst="rect">
            <a:avLst/>
          </a:prstGeom>
          <a:noFill/>
        </p:spPr>
      </p:pic>
      <p:sp>
        <p:nvSpPr>
          <p:cNvPr id="8" name="CaixaDeTexto 7"/>
          <p:cNvSpPr txBox="1"/>
          <p:nvPr/>
        </p:nvSpPr>
        <p:spPr>
          <a:xfrm>
            <a:off x="3786182" y="142852"/>
            <a:ext cx="1449436" cy="707886"/>
          </a:xfrm>
          <a:prstGeom prst="rect">
            <a:avLst/>
          </a:prstGeom>
          <a:noFill/>
        </p:spPr>
        <p:txBody>
          <a:bodyPr wrap="none" rtlCol="0">
            <a:spAutoFit/>
          </a:bodyPr>
          <a:lstStyle/>
          <a:p>
            <a:r>
              <a:rPr lang="pt-BR" sz="4000" dirty="0" smtClean="0"/>
              <a:t>PUNO</a:t>
            </a:r>
            <a:endParaRPr lang="pt-BR" sz="4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dirty="0" smtClean="0"/>
              <a:t>Ficar em Puno ou Seguir para Cuzco ????</a:t>
            </a:r>
            <a:endParaRPr lang="pt-BR" sz="3600" dirty="0"/>
          </a:p>
        </p:txBody>
      </p:sp>
      <p:sp>
        <p:nvSpPr>
          <p:cNvPr id="4" name="CaixaDeTexto 3"/>
          <p:cNvSpPr txBox="1"/>
          <p:nvPr/>
        </p:nvSpPr>
        <p:spPr>
          <a:xfrm>
            <a:off x="714348" y="2071679"/>
            <a:ext cx="8001056" cy="2308324"/>
          </a:xfrm>
          <a:prstGeom prst="rect">
            <a:avLst/>
          </a:prstGeom>
          <a:noFill/>
        </p:spPr>
        <p:txBody>
          <a:bodyPr wrap="square" rtlCol="0">
            <a:spAutoFit/>
          </a:bodyPr>
          <a:lstStyle/>
          <a:p>
            <a:r>
              <a:rPr lang="pt-BR" dirty="0" smtClean="0"/>
              <a:t>Despedida de Copacabana rumo a </a:t>
            </a:r>
            <a:r>
              <a:rPr lang="pt-BR" dirty="0" err="1" smtClean="0"/>
              <a:t>Cusco</a:t>
            </a:r>
            <a:r>
              <a:rPr lang="pt-BR" dirty="0" smtClean="0"/>
              <a:t>, no caminho o ônibus para em Puno por algumas horas, tempo suficiente para conhecer as ilhas flutuantes de </a:t>
            </a:r>
            <a:r>
              <a:rPr lang="pt-BR" dirty="0" err="1" smtClean="0"/>
              <a:t>Uros</a:t>
            </a:r>
            <a:r>
              <a:rPr lang="pt-BR" dirty="0" smtClean="0"/>
              <a:t>. Passagem até </a:t>
            </a:r>
            <a:r>
              <a:rPr lang="pt-BR" dirty="0" err="1" smtClean="0"/>
              <a:t>Cusco</a:t>
            </a:r>
            <a:r>
              <a:rPr lang="pt-BR" dirty="0" smtClean="0"/>
              <a:t> com passeio pela ilha </a:t>
            </a:r>
            <a:r>
              <a:rPr lang="pt-BR" dirty="0" err="1" smtClean="0"/>
              <a:t>incluido</a:t>
            </a:r>
            <a:r>
              <a:rPr lang="pt-BR" dirty="0" smtClean="0"/>
              <a:t>. (US$ 30,00) </a:t>
            </a:r>
          </a:p>
          <a:p>
            <a:endParaRPr lang="pt-BR" dirty="0" smtClean="0"/>
          </a:p>
          <a:p>
            <a:r>
              <a:rPr lang="pt-BR" dirty="0" smtClean="0"/>
              <a:t>Este é seria o melhor passeio para não ter que ficar em Puno. </a:t>
            </a:r>
          </a:p>
          <a:p>
            <a:endParaRPr lang="pt-BR" dirty="0" smtClean="0"/>
          </a:p>
          <a:p>
            <a:r>
              <a:rPr lang="pt-BR" dirty="0" smtClean="0"/>
              <a:t>No próximo slide tem uma possibilidade cara para ir até Cuzco </a:t>
            </a:r>
            <a:r>
              <a:rPr lang="pt-BR" dirty="0" err="1" smtClean="0"/>
              <a:t>hehehehehe</a:t>
            </a:r>
            <a:r>
              <a:rPr lang="pt-BR" dirty="0" smtClean="0"/>
              <a:t>!</a:t>
            </a:r>
            <a:br>
              <a:rPr lang="pt-BR" dirty="0" smtClean="0"/>
            </a:br>
            <a:endParaRPr lang="pt-BR" dirty="0"/>
          </a:p>
        </p:txBody>
      </p:sp>
      <p:pic>
        <p:nvPicPr>
          <p:cNvPr id="54274" name="Picture 2" descr="Imagem"/>
          <p:cNvPicPr>
            <a:picLocks noChangeAspect="1" noChangeArrowheads="1"/>
          </p:cNvPicPr>
          <p:nvPr/>
        </p:nvPicPr>
        <p:blipFill>
          <a:blip r:embed="rId2"/>
          <a:srcRect/>
          <a:stretch>
            <a:fillRect/>
          </a:stretch>
        </p:blipFill>
        <p:spPr bwMode="auto">
          <a:xfrm>
            <a:off x="642910" y="4286256"/>
            <a:ext cx="3095676" cy="2323578"/>
          </a:xfrm>
          <a:prstGeom prst="rect">
            <a:avLst/>
          </a:prstGeom>
          <a:noFill/>
        </p:spPr>
      </p:pic>
      <p:sp>
        <p:nvSpPr>
          <p:cNvPr id="6" name="CaixaDeTexto 5"/>
          <p:cNvSpPr txBox="1"/>
          <p:nvPr/>
        </p:nvSpPr>
        <p:spPr>
          <a:xfrm>
            <a:off x="3929058" y="5000636"/>
            <a:ext cx="5000660" cy="1200329"/>
          </a:xfrm>
          <a:prstGeom prst="rect">
            <a:avLst/>
          </a:prstGeom>
          <a:noFill/>
        </p:spPr>
        <p:txBody>
          <a:bodyPr wrap="square" rtlCol="0">
            <a:spAutoFit/>
          </a:bodyPr>
          <a:lstStyle/>
          <a:p>
            <a:r>
              <a:rPr lang="pt-BR" dirty="0" smtClean="0"/>
              <a:t>Tenho muito Interesse de conhecer as Ilhas flutuantes de </a:t>
            </a:r>
            <a:r>
              <a:rPr lang="pt-BR" dirty="0" err="1" smtClean="0"/>
              <a:t>Uros</a:t>
            </a:r>
            <a:r>
              <a:rPr lang="pt-BR" dirty="0" smtClean="0"/>
              <a:t>. Se for o caso,  iremos pernoitar em Puno e ir </a:t>
            </a:r>
            <a:r>
              <a:rPr lang="pt-BR" dirty="0" err="1" smtClean="0"/>
              <a:t>cuzco</a:t>
            </a:r>
            <a:r>
              <a:rPr lang="pt-BR" dirty="0" smtClean="0"/>
              <a:t> de noite</a:t>
            </a:r>
          </a:p>
          <a:p>
            <a:endParaRPr lang="pt-B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Trem para Cuzco </a:t>
            </a:r>
            <a:endParaRPr lang="pt-BR" dirty="0"/>
          </a:p>
        </p:txBody>
      </p:sp>
      <p:pic>
        <p:nvPicPr>
          <p:cNvPr id="53250" name="Picture 2"/>
          <p:cNvPicPr>
            <a:picLocks noChangeAspect="1" noChangeArrowheads="1"/>
          </p:cNvPicPr>
          <p:nvPr/>
        </p:nvPicPr>
        <p:blipFill>
          <a:blip r:embed="rId2"/>
          <a:srcRect/>
          <a:stretch>
            <a:fillRect/>
          </a:stretch>
        </p:blipFill>
        <p:spPr bwMode="auto">
          <a:xfrm>
            <a:off x="2071670" y="1428736"/>
            <a:ext cx="4756140" cy="3061704"/>
          </a:xfrm>
          <a:prstGeom prst="rect">
            <a:avLst/>
          </a:prstGeom>
          <a:noFill/>
          <a:ln w="9525">
            <a:noFill/>
            <a:miter lim="800000"/>
            <a:headEnd/>
            <a:tailEnd/>
          </a:ln>
          <a:effectLst/>
        </p:spPr>
      </p:pic>
      <p:sp>
        <p:nvSpPr>
          <p:cNvPr id="5" name="CaixaDeTexto 4"/>
          <p:cNvSpPr txBox="1"/>
          <p:nvPr/>
        </p:nvSpPr>
        <p:spPr>
          <a:xfrm>
            <a:off x="428596" y="4643446"/>
            <a:ext cx="8572560" cy="1477328"/>
          </a:xfrm>
          <a:prstGeom prst="rect">
            <a:avLst/>
          </a:prstGeom>
          <a:noFill/>
        </p:spPr>
        <p:txBody>
          <a:bodyPr wrap="square" rtlCol="0">
            <a:spAutoFit/>
          </a:bodyPr>
          <a:lstStyle/>
          <a:p>
            <a:r>
              <a:rPr lang="pt-BR" dirty="0" smtClean="0"/>
              <a:t>O trem possui conforto, boa comida e um super vagão envidraçado. O trajeto é bonito e pitoresco. São cerca de 10 h de viagem. Só há uma parada. As viagens de bus entre Puno e Cuzco são desconfortáveis e com muitas paradas em lugares paupérrimos em que entram muitas pessoas e as mesmas vão em pé. Para 10 h de viagem, acredito que ir de trem pagando um pouco mais seja melhor. </a:t>
            </a:r>
            <a:endParaRPr lang="pt-B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388 km de carro cerca de 5 h de bus ou trem 10 h </a:t>
            </a:r>
            <a:endParaRPr lang="pt-BR" dirty="0"/>
          </a:p>
        </p:txBody>
      </p:sp>
      <p:pic>
        <p:nvPicPr>
          <p:cNvPr id="56322" name="Picture 2"/>
          <p:cNvPicPr>
            <a:picLocks noChangeAspect="1" noChangeArrowheads="1"/>
          </p:cNvPicPr>
          <p:nvPr/>
        </p:nvPicPr>
        <p:blipFill>
          <a:blip r:embed="rId2"/>
          <a:srcRect/>
          <a:stretch>
            <a:fillRect/>
          </a:stretch>
        </p:blipFill>
        <p:spPr bwMode="auto">
          <a:xfrm>
            <a:off x="214282" y="1643050"/>
            <a:ext cx="4362450" cy="5035550"/>
          </a:xfrm>
          <a:prstGeom prst="rect">
            <a:avLst/>
          </a:prstGeom>
          <a:noFill/>
          <a:ln w="9525">
            <a:noFill/>
            <a:miter lim="800000"/>
            <a:headEnd/>
            <a:tailEnd/>
          </a:ln>
          <a:effectLst/>
        </p:spPr>
      </p:pic>
      <p:sp>
        <p:nvSpPr>
          <p:cNvPr id="5" name="CaixaDeTexto 4"/>
          <p:cNvSpPr txBox="1"/>
          <p:nvPr/>
        </p:nvSpPr>
        <p:spPr>
          <a:xfrm>
            <a:off x="4714876" y="1785926"/>
            <a:ext cx="4214842" cy="923330"/>
          </a:xfrm>
          <a:prstGeom prst="rect">
            <a:avLst/>
          </a:prstGeom>
          <a:noFill/>
        </p:spPr>
        <p:txBody>
          <a:bodyPr wrap="square" rtlCol="0">
            <a:spAutoFit/>
          </a:bodyPr>
          <a:lstStyle/>
          <a:p>
            <a:r>
              <a:rPr lang="pt-BR" dirty="0" smtClean="0">
                <a:hlinkClick r:id="rId3"/>
              </a:rPr>
              <a:t>http://www.cuscopunobus.com</a:t>
            </a:r>
            <a:endParaRPr lang="pt-BR" dirty="0" smtClean="0"/>
          </a:p>
          <a:p>
            <a:r>
              <a:rPr lang="pt-BR" dirty="0" smtClean="0"/>
              <a:t>Uma alternativa </a:t>
            </a:r>
            <a:r>
              <a:rPr lang="pt-BR" dirty="0" err="1" smtClean="0"/>
              <a:t>turistica</a:t>
            </a:r>
            <a:r>
              <a:rPr lang="pt-BR" dirty="0" smtClean="0"/>
              <a:t> para ir de bus para </a:t>
            </a:r>
            <a:r>
              <a:rPr lang="pt-BR" dirty="0" err="1" smtClean="0"/>
              <a:t>Cusco</a:t>
            </a:r>
            <a:endParaRPr lang="pt-B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Cusco</a:t>
            </a:r>
            <a:endParaRPr lang="pt-BR" dirty="0"/>
          </a:p>
        </p:txBody>
      </p:sp>
      <p:pic>
        <p:nvPicPr>
          <p:cNvPr id="55298" name="Picture 2" descr="http://upload.wikimedia.org/wikipedia/commons/thumb/0/0b/Plaza_de_Armas_de_Cuzco.jpg/800px-Plaza_de_Armas_de_Cuzco.jpg"/>
          <p:cNvPicPr>
            <a:picLocks noChangeAspect="1" noChangeArrowheads="1"/>
          </p:cNvPicPr>
          <p:nvPr/>
        </p:nvPicPr>
        <p:blipFill>
          <a:blip r:embed="rId2"/>
          <a:srcRect/>
          <a:stretch>
            <a:fillRect/>
          </a:stretch>
        </p:blipFill>
        <p:spPr bwMode="auto">
          <a:xfrm>
            <a:off x="285720" y="1500174"/>
            <a:ext cx="8572506" cy="2571752"/>
          </a:xfrm>
          <a:prstGeom prst="rect">
            <a:avLst/>
          </a:prstGeom>
          <a:noFill/>
        </p:spPr>
      </p:pic>
      <p:sp>
        <p:nvSpPr>
          <p:cNvPr id="5" name="CaixaDeTexto 4"/>
          <p:cNvSpPr txBox="1"/>
          <p:nvPr/>
        </p:nvSpPr>
        <p:spPr>
          <a:xfrm>
            <a:off x="214282" y="4286256"/>
            <a:ext cx="8572560" cy="1477328"/>
          </a:xfrm>
          <a:prstGeom prst="rect">
            <a:avLst/>
          </a:prstGeom>
          <a:noFill/>
        </p:spPr>
        <p:txBody>
          <a:bodyPr wrap="square" rtlCol="0">
            <a:spAutoFit/>
          </a:bodyPr>
          <a:lstStyle/>
          <a:p>
            <a:r>
              <a:rPr lang="pt-BR" dirty="0" smtClean="0"/>
              <a:t>Estamos próximo de nosso destino </a:t>
            </a:r>
            <a:r>
              <a:rPr lang="pt-BR" dirty="0" err="1" smtClean="0"/>
              <a:t>MachuPicchu</a:t>
            </a:r>
            <a:r>
              <a:rPr lang="pt-BR" dirty="0" smtClean="0"/>
              <a:t>. Primeira providencia, curar o mal da montanha, tomar um chá de coca e descansar por uma hora, para evitar o "mal das alturas" (</a:t>
            </a:r>
            <a:r>
              <a:rPr lang="pt-BR" i="1" dirty="0" err="1" smtClean="0"/>
              <a:t>soroche</a:t>
            </a:r>
            <a:r>
              <a:rPr lang="pt-BR" dirty="0" smtClean="0"/>
              <a:t>). Um remédio chamado </a:t>
            </a:r>
            <a:r>
              <a:rPr lang="pt-BR" i="1" dirty="0" err="1" smtClean="0"/>
              <a:t>Sorojche</a:t>
            </a:r>
            <a:r>
              <a:rPr lang="pt-BR" i="1" dirty="0" smtClean="0"/>
              <a:t> </a:t>
            </a:r>
            <a:r>
              <a:rPr lang="pt-BR" i="1" dirty="0" err="1" smtClean="0"/>
              <a:t>Pills</a:t>
            </a:r>
            <a:r>
              <a:rPr lang="pt-BR" dirty="0" smtClean="0"/>
              <a:t> ajuda a aclimatar o corpo à altitude. Precisamos buscar informações sobre trilha Inca. Acredito que devemos passar dois dias aqui</a:t>
            </a:r>
            <a:endParaRPr lang="pt-B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25470"/>
          </a:xfrm>
        </p:spPr>
        <p:txBody>
          <a:bodyPr>
            <a:normAutofit fontScale="90000"/>
          </a:bodyPr>
          <a:lstStyle/>
          <a:p>
            <a:r>
              <a:rPr lang="pt-BR" dirty="0" smtClean="0"/>
              <a:t>Estação </a:t>
            </a:r>
            <a:r>
              <a:rPr lang="pt-BR" dirty="0" err="1" smtClean="0"/>
              <a:t>Ferroviaria</a:t>
            </a:r>
            <a:r>
              <a:rPr lang="pt-BR" dirty="0" smtClean="0"/>
              <a:t> </a:t>
            </a:r>
            <a:r>
              <a:rPr lang="pt-BR" dirty="0" err="1" smtClean="0"/>
              <a:t>San</a:t>
            </a:r>
            <a:r>
              <a:rPr lang="pt-BR" dirty="0" smtClean="0"/>
              <a:t> Pedro</a:t>
            </a:r>
            <a:br>
              <a:rPr lang="pt-BR" dirty="0" smtClean="0"/>
            </a:br>
            <a:r>
              <a:rPr lang="pt-BR" dirty="0" smtClean="0"/>
              <a:t>e Hotel </a:t>
            </a:r>
            <a:endParaRPr lang="pt-BR" dirty="0"/>
          </a:p>
        </p:txBody>
      </p:sp>
      <p:pic>
        <p:nvPicPr>
          <p:cNvPr id="57346" name="Picture 2" descr="Estação Ferroviária de São Pedro"/>
          <p:cNvPicPr>
            <a:picLocks noChangeAspect="1" noChangeArrowheads="1"/>
          </p:cNvPicPr>
          <p:nvPr/>
        </p:nvPicPr>
        <p:blipFill>
          <a:blip r:embed="rId2"/>
          <a:srcRect/>
          <a:stretch>
            <a:fillRect/>
          </a:stretch>
        </p:blipFill>
        <p:spPr bwMode="auto">
          <a:xfrm>
            <a:off x="357158" y="1428736"/>
            <a:ext cx="2285980" cy="1714486"/>
          </a:xfrm>
          <a:prstGeom prst="rect">
            <a:avLst/>
          </a:prstGeom>
          <a:noFill/>
        </p:spPr>
      </p:pic>
      <p:pic>
        <p:nvPicPr>
          <p:cNvPr id="57347" name="Picture 3"/>
          <p:cNvPicPr>
            <a:picLocks noChangeAspect="1" noChangeArrowheads="1"/>
          </p:cNvPicPr>
          <p:nvPr/>
        </p:nvPicPr>
        <p:blipFill>
          <a:blip r:embed="rId3"/>
          <a:srcRect/>
          <a:stretch>
            <a:fillRect/>
          </a:stretch>
        </p:blipFill>
        <p:spPr bwMode="auto">
          <a:xfrm>
            <a:off x="4429124" y="1285860"/>
            <a:ext cx="4455878" cy="3898894"/>
          </a:xfrm>
          <a:prstGeom prst="rect">
            <a:avLst/>
          </a:prstGeom>
          <a:noFill/>
          <a:ln w="9525">
            <a:noFill/>
            <a:miter lim="800000"/>
            <a:headEnd/>
            <a:tailEnd/>
          </a:ln>
          <a:effectLst/>
        </p:spPr>
      </p:pic>
      <p:sp>
        <p:nvSpPr>
          <p:cNvPr id="6" name="CaixaDeTexto 5"/>
          <p:cNvSpPr txBox="1"/>
          <p:nvPr/>
        </p:nvSpPr>
        <p:spPr>
          <a:xfrm>
            <a:off x="4500562" y="5429264"/>
            <a:ext cx="4357718" cy="369332"/>
          </a:xfrm>
          <a:prstGeom prst="rect">
            <a:avLst/>
          </a:prstGeom>
          <a:noFill/>
        </p:spPr>
        <p:txBody>
          <a:bodyPr wrap="square" rtlCol="0">
            <a:spAutoFit/>
          </a:bodyPr>
          <a:lstStyle/>
          <a:p>
            <a:r>
              <a:rPr lang="pt-BR" dirty="0" smtClean="0"/>
              <a:t>Hotel Rey </a:t>
            </a:r>
            <a:r>
              <a:rPr lang="pt-BR" dirty="0" err="1" smtClean="0"/>
              <a:t>Antares</a:t>
            </a:r>
            <a:r>
              <a:rPr lang="pt-BR" dirty="0" smtClean="0"/>
              <a:t> Próximo a Estação </a:t>
            </a:r>
            <a:endParaRPr lang="pt-BR" dirty="0"/>
          </a:p>
        </p:txBody>
      </p:sp>
      <p:pic>
        <p:nvPicPr>
          <p:cNvPr id="57348" name="Picture 4"/>
          <p:cNvPicPr>
            <a:picLocks noChangeAspect="1" noChangeArrowheads="1"/>
          </p:cNvPicPr>
          <p:nvPr/>
        </p:nvPicPr>
        <p:blipFill>
          <a:blip r:embed="rId4"/>
          <a:srcRect/>
          <a:stretch>
            <a:fillRect/>
          </a:stretch>
        </p:blipFill>
        <p:spPr bwMode="auto">
          <a:xfrm>
            <a:off x="2714612" y="1285860"/>
            <a:ext cx="1703164" cy="3857652"/>
          </a:xfrm>
          <a:prstGeom prst="rect">
            <a:avLst/>
          </a:prstGeom>
          <a:noFill/>
          <a:ln w="9525">
            <a:noFill/>
            <a:miter lim="800000"/>
            <a:headEnd/>
            <a:tailEnd/>
          </a:ln>
          <a:effectLst/>
        </p:spPr>
      </p:pic>
      <p:pic>
        <p:nvPicPr>
          <p:cNvPr id="57349" name="Picture 5"/>
          <p:cNvPicPr>
            <a:picLocks noChangeAspect="1" noChangeArrowheads="1"/>
          </p:cNvPicPr>
          <p:nvPr/>
        </p:nvPicPr>
        <p:blipFill>
          <a:blip r:embed="rId5"/>
          <a:srcRect/>
          <a:stretch>
            <a:fillRect/>
          </a:stretch>
        </p:blipFill>
        <p:spPr bwMode="auto">
          <a:xfrm>
            <a:off x="285720" y="5143512"/>
            <a:ext cx="3831674" cy="15716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Outros </a:t>
            </a:r>
            <a:r>
              <a:rPr lang="pt-BR" dirty="0" err="1" smtClean="0"/>
              <a:t>Hoteis</a:t>
            </a:r>
            <a:r>
              <a:rPr lang="pt-BR" dirty="0" smtClean="0"/>
              <a:t>/</a:t>
            </a:r>
            <a:r>
              <a:rPr lang="pt-BR" dirty="0" err="1" smtClean="0"/>
              <a:t>Hostel</a:t>
            </a:r>
            <a:endParaRPr lang="pt-BR" dirty="0"/>
          </a:p>
        </p:txBody>
      </p:sp>
      <p:pic>
        <p:nvPicPr>
          <p:cNvPr id="58370" name="Picture 2"/>
          <p:cNvPicPr>
            <a:picLocks noChangeAspect="1" noChangeArrowheads="1"/>
          </p:cNvPicPr>
          <p:nvPr/>
        </p:nvPicPr>
        <p:blipFill>
          <a:blip r:embed="rId2"/>
          <a:srcRect/>
          <a:stretch>
            <a:fillRect/>
          </a:stretch>
        </p:blipFill>
        <p:spPr bwMode="auto">
          <a:xfrm>
            <a:off x="214282" y="1357298"/>
            <a:ext cx="3717156" cy="2705156"/>
          </a:xfrm>
          <a:prstGeom prst="rect">
            <a:avLst/>
          </a:prstGeom>
          <a:noFill/>
          <a:ln w="9525">
            <a:noFill/>
            <a:miter lim="800000"/>
            <a:headEnd/>
            <a:tailEnd/>
          </a:ln>
          <a:effectLst/>
        </p:spPr>
      </p:pic>
      <p:sp>
        <p:nvSpPr>
          <p:cNvPr id="5" name="CaixaDeTexto 4"/>
          <p:cNvSpPr txBox="1"/>
          <p:nvPr/>
        </p:nvSpPr>
        <p:spPr>
          <a:xfrm>
            <a:off x="4071934" y="1571612"/>
            <a:ext cx="3483133" cy="646331"/>
          </a:xfrm>
          <a:prstGeom prst="rect">
            <a:avLst/>
          </a:prstGeom>
          <a:noFill/>
        </p:spPr>
        <p:txBody>
          <a:bodyPr wrap="none" rtlCol="0">
            <a:spAutoFit/>
          </a:bodyPr>
          <a:lstStyle/>
          <a:p>
            <a:r>
              <a:rPr lang="pt-BR" dirty="0" smtClean="0"/>
              <a:t>Considerado </a:t>
            </a:r>
            <a:r>
              <a:rPr lang="pt-BR" dirty="0" err="1" smtClean="0"/>
              <a:t>Economico</a:t>
            </a:r>
            <a:r>
              <a:rPr lang="pt-BR" dirty="0" smtClean="0"/>
              <a:t> R$ 138,00 </a:t>
            </a:r>
          </a:p>
          <a:p>
            <a:r>
              <a:rPr lang="pt-BR" dirty="0" smtClean="0">
                <a:hlinkClick r:id="rId3"/>
              </a:rPr>
              <a:t>http://wikitravel.org/pt/Cusco</a:t>
            </a:r>
            <a:endParaRPr lang="pt-BR" dirty="0"/>
          </a:p>
        </p:txBody>
      </p:sp>
      <p:pic>
        <p:nvPicPr>
          <p:cNvPr id="58371" name="Picture 3"/>
          <p:cNvPicPr>
            <a:picLocks noChangeAspect="1" noChangeArrowheads="1"/>
          </p:cNvPicPr>
          <p:nvPr/>
        </p:nvPicPr>
        <p:blipFill>
          <a:blip r:embed="rId4"/>
          <a:srcRect/>
          <a:stretch>
            <a:fillRect/>
          </a:stretch>
        </p:blipFill>
        <p:spPr bwMode="auto">
          <a:xfrm>
            <a:off x="6072198" y="2143116"/>
            <a:ext cx="2520658" cy="2000264"/>
          </a:xfrm>
          <a:prstGeom prst="rect">
            <a:avLst/>
          </a:prstGeom>
          <a:noFill/>
          <a:ln w="9525">
            <a:noFill/>
            <a:miter lim="800000"/>
            <a:headEnd/>
            <a:tailEnd/>
          </a:ln>
          <a:effectLst/>
        </p:spPr>
      </p:pic>
      <p:sp>
        <p:nvSpPr>
          <p:cNvPr id="7" name="CaixaDeTexto 6"/>
          <p:cNvSpPr txBox="1"/>
          <p:nvPr/>
        </p:nvSpPr>
        <p:spPr>
          <a:xfrm>
            <a:off x="4857752" y="2428868"/>
            <a:ext cx="1005403" cy="369332"/>
          </a:xfrm>
          <a:prstGeom prst="rect">
            <a:avLst/>
          </a:prstGeom>
          <a:noFill/>
        </p:spPr>
        <p:txBody>
          <a:bodyPr wrap="none" rtlCol="0">
            <a:spAutoFit/>
          </a:bodyPr>
          <a:lstStyle/>
          <a:p>
            <a:r>
              <a:rPr lang="pt-BR" dirty="0" smtClean="0"/>
              <a:t>R$ 95,00</a:t>
            </a:r>
            <a:endParaRPr lang="pt-BR" dirty="0"/>
          </a:p>
        </p:txBody>
      </p:sp>
      <p:pic>
        <p:nvPicPr>
          <p:cNvPr id="58372" name="Picture 4"/>
          <p:cNvPicPr>
            <a:picLocks noChangeAspect="1" noChangeArrowheads="1"/>
          </p:cNvPicPr>
          <p:nvPr/>
        </p:nvPicPr>
        <p:blipFill>
          <a:blip r:embed="rId5"/>
          <a:srcRect/>
          <a:stretch>
            <a:fillRect/>
          </a:stretch>
        </p:blipFill>
        <p:spPr bwMode="auto">
          <a:xfrm>
            <a:off x="214282" y="4143380"/>
            <a:ext cx="2786082" cy="1254621"/>
          </a:xfrm>
          <a:prstGeom prst="rect">
            <a:avLst/>
          </a:prstGeom>
          <a:noFill/>
          <a:ln w="9525">
            <a:noFill/>
            <a:miter lim="800000"/>
            <a:headEnd/>
            <a:tailEnd/>
          </a:ln>
          <a:effectLst/>
        </p:spPr>
      </p:pic>
      <p:sp>
        <p:nvSpPr>
          <p:cNvPr id="9" name="CaixaDeTexto 8"/>
          <p:cNvSpPr txBox="1"/>
          <p:nvPr/>
        </p:nvSpPr>
        <p:spPr>
          <a:xfrm>
            <a:off x="3071802" y="4214818"/>
            <a:ext cx="1133644" cy="369332"/>
          </a:xfrm>
          <a:prstGeom prst="rect">
            <a:avLst/>
          </a:prstGeom>
          <a:noFill/>
        </p:spPr>
        <p:txBody>
          <a:bodyPr wrap="none" rtlCol="0">
            <a:spAutoFit/>
          </a:bodyPr>
          <a:lstStyle/>
          <a:p>
            <a:r>
              <a:rPr lang="pt-BR" dirty="0" smtClean="0"/>
              <a:t>US$ 65,00</a:t>
            </a:r>
            <a:endParaRPr lang="pt-BR" dirty="0"/>
          </a:p>
        </p:txBody>
      </p:sp>
      <p:pic>
        <p:nvPicPr>
          <p:cNvPr id="58373" name="Picture 5"/>
          <p:cNvPicPr>
            <a:picLocks noChangeAspect="1" noChangeArrowheads="1"/>
          </p:cNvPicPr>
          <p:nvPr/>
        </p:nvPicPr>
        <p:blipFill>
          <a:blip r:embed="rId6"/>
          <a:srcRect/>
          <a:stretch>
            <a:fillRect/>
          </a:stretch>
        </p:blipFill>
        <p:spPr bwMode="auto">
          <a:xfrm>
            <a:off x="5000628" y="4357694"/>
            <a:ext cx="3511828" cy="1714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142844" y="142852"/>
            <a:ext cx="3762368" cy="2928104"/>
          </a:xfrm>
          <a:prstGeom prst="rect">
            <a:avLst/>
          </a:prstGeom>
          <a:noFill/>
          <a:ln w="9525">
            <a:noFill/>
            <a:miter lim="800000"/>
            <a:headEnd/>
            <a:tailEnd/>
          </a:ln>
          <a:effectLst/>
        </p:spPr>
      </p:pic>
      <p:pic>
        <p:nvPicPr>
          <p:cNvPr id="59395" name="Picture 3"/>
          <p:cNvPicPr>
            <a:picLocks noChangeAspect="1" noChangeArrowheads="1"/>
          </p:cNvPicPr>
          <p:nvPr/>
        </p:nvPicPr>
        <p:blipFill>
          <a:blip r:embed="rId3"/>
          <a:srcRect/>
          <a:stretch>
            <a:fillRect/>
          </a:stretch>
        </p:blipFill>
        <p:spPr bwMode="auto">
          <a:xfrm>
            <a:off x="4214810" y="142852"/>
            <a:ext cx="4714875" cy="2114550"/>
          </a:xfrm>
          <a:prstGeom prst="rect">
            <a:avLst/>
          </a:prstGeom>
          <a:noFill/>
          <a:ln w="9525">
            <a:noFill/>
            <a:miter lim="800000"/>
            <a:headEnd/>
            <a:tailEnd/>
          </a:ln>
          <a:effectLst/>
        </p:spPr>
      </p:pic>
      <p:sp>
        <p:nvSpPr>
          <p:cNvPr id="2" name="Retângulo 1"/>
          <p:cNvSpPr/>
          <p:nvPr/>
        </p:nvSpPr>
        <p:spPr>
          <a:xfrm>
            <a:off x="323528" y="3653161"/>
            <a:ext cx="1857881" cy="369332"/>
          </a:xfrm>
          <a:prstGeom prst="rect">
            <a:avLst/>
          </a:prstGeom>
        </p:spPr>
        <p:txBody>
          <a:bodyPr wrap="none">
            <a:spAutoFit/>
          </a:bodyPr>
          <a:lstStyle/>
          <a:p>
            <a:r>
              <a:rPr lang="pt-BR" dirty="0"/>
              <a:t>Comida em Cusco</a:t>
            </a:r>
          </a:p>
        </p:txBody>
      </p:sp>
      <p:sp>
        <p:nvSpPr>
          <p:cNvPr id="3" name="Retângulo 2"/>
          <p:cNvSpPr/>
          <p:nvPr/>
        </p:nvSpPr>
        <p:spPr>
          <a:xfrm>
            <a:off x="323528" y="4365104"/>
            <a:ext cx="8606157" cy="2031325"/>
          </a:xfrm>
          <a:prstGeom prst="rect">
            <a:avLst/>
          </a:prstGeom>
        </p:spPr>
        <p:txBody>
          <a:bodyPr wrap="square">
            <a:spAutoFit/>
          </a:bodyPr>
          <a:lstStyle/>
          <a:p>
            <a:r>
              <a:rPr lang="pt-BR" dirty="0"/>
              <a:t>Uma boa pedida é uma </a:t>
            </a:r>
            <a:r>
              <a:rPr lang="pt-BR" b="1" dirty="0"/>
              <a:t>truta</a:t>
            </a:r>
            <a:r>
              <a:rPr lang="pt-BR" dirty="0"/>
              <a:t> (</a:t>
            </a:r>
            <a:r>
              <a:rPr lang="pt-BR" i="1" dirty="0" err="1"/>
              <a:t>trucha</a:t>
            </a:r>
            <a:r>
              <a:rPr lang="pt-BR" dirty="0"/>
              <a:t>) com algum molho (</a:t>
            </a:r>
            <a:r>
              <a:rPr lang="pt-BR" i="1" dirty="0"/>
              <a:t>salsa</a:t>
            </a:r>
            <a:r>
              <a:rPr lang="pt-BR" dirty="0"/>
              <a:t>). Custa S/. 15,00 e você come até cansar. Outra coisa interessante; normalmente vem uma sopa antes do prato principal (chamado de </a:t>
            </a:r>
            <a:r>
              <a:rPr lang="pt-BR" i="1" dirty="0"/>
              <a:t>Segundo</a:t>
            </a:r>
            <a:r>
              <a:rPr lang="pt-BR" dirty="0"/>
              <a:t>).</a:t>
            </a:r>
          </a:p>
          <a:p>
            <a:r>
              <a:rPr lang="pt-BR" dirty="0"/>
              <a:t>Uma dica: perto da </a:t>
            </a:r>
            <a:r>
              <a:rPr lang="pt-BR" i="1" dirty="0"/>
              <a:t>Plaza de Armas</a:t>
            </a:r>
            <a:r>
              <a:rPr lang="pt-BR" dirty="0"/>
              <a:t> (centro da cidade) existem alguns restaurantes pequenos onde se paga S/. 8,00 por uma refeição: entrada (um pastelzinho ou similar), sopa, prato do dia (frango, peixe, </a:t>
            </a:r>
            <a:r>
              <a:rPr lang="pt-BR" dirty="0" err="1"/>
              <a:t>etc</a:t>
            </a:r>
            <a:r>
              <a:rPr lang="pt-BR" dirty="0"/>
              <a:t>) e um copo de suco. Isso rebate bem a fome e custa barato</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16632"/>
            <a:ext cx="8229600" cy="792088"/>
          </a:xfrm>
        </p:spPr>
        <p:txBody>
          <a:bodyPr/>
          <a:lstStyle/>
          <a:p>
            <a:r>
              <a:rPr lang="pt-BR" dirty="0" smtClean="0"/>
              <a:t>Aclimatação </a:t>
            </a:r>
            <a:endParaRPr lang="pt-BR" dirty="0"/>
          </a:p>
        </p:txBody>
      </p:sp>
      <p:sp>
        <p:nvSpPr>
          <p:cNvPr id="3" name="Espaço Reservado para Conteúdo 2"/>
          <p:cNvSpPr>
            <a:spLocks noGrp="1"/>
          </p:cNvSpPr>
          <p:nvPr>
            <p:ph idx="1"/>
          </p:nvPr>
        </p:nvSpPr>
        <p:spPr>
          <a:xfrm>
            <a:off x="457200" y="1268760"/>
            <a:ext cx="8229600" cy="4857403"/>
          </a:xfrm>
        </p:spPr>
        <p:txBody>
          <a:bodyPr/>
          <a:lstStyle/>
          <a:p>
            <a:pPr marL="0" indent="0">
              <a:buNone/>
            </a:pPr>
            <a:r>
              <a:rPr lang="pt-BR" dirty="0" smtClean="0"/>
              <a:t>City Tour por Cusco:      </a:t>
            </a:r>
            <a:r>
              <a:rPr lang="pt-BR" sz="2000" dirty="0" smtClean="0"/>
              <a:t>1 dia para vencer o </a:t>
            </a:r>
            <a:r>
              <a:rPr lang="pt-BR" sz="2000" dirty="0" err="1" smtClean="0"/>
              <a:t>Soroche</a:t>
            </a:r>
            <a:endParaRPr lang="pt-BR" dirty="0" smtClean="0"/>
          </a:p>
          <a:p>
            <a:pPr marL="0" indent="0">
              <a:buNone/>
            </a:pPr>
            <a:r>
              <a:rPr lang="pt-BR" sz="2000" dirty="0" smtClean="0"/>
              <a:t>Inúmeros </a:t>
            </a:r>
            <a:r>
              <a:rPr lang="pt-BR" sz="2000" i="1" dirty="0" err="1"/>
              <a:t>city</a:t>
            </a:r>
            <a:r>
              <a:rPr lang="pt-BR" sz="2000" i="1" dirty="0"/>
              <a:t> tours</a:t>
            </a:r>
            <a:r>
              <a:rPr lang="pt-BR" sz="2000" dirty="0"/>
              <a:t> da cidade. Eles são bem baratos, começam entre 12 e 13 horas e todos seguem </a:t>
            </a:r>
            <a:r>
              <a:rPr lang="pt-BR" sz="2000" dirty="0" smtClean="0"/>
              <a:t> </a:t>
            </a:r>
            <a:r>
              <a:rPr lang="pt-BR" sz="2000" dirty="0"/>
              <a:t>mais ou menos o mesmo </a:t>
            </a:r>
            <a:r>
              <a:rPr lang="pt-BR" sz="2000" dirty="0" smtClean="0"/>
              <a:t>trajeto</a:t>
            </a:r>
          </a:p>
          <a:p>
            <a:pPr marL="0" indent="0">
              <a:buNone/>
            </a:pPr>
            <a:endParaRPr lang="pt-BR" sz="2000" dirty="0"/>
          </a:p>
          <a:p>
            <a:r>
              <a:rPr lang="pt-BR" sz="2000" dirty="0"/>
              <a:t>Catedral: no estilo colonial, fica localizada na Plaza de Armas, o ponto principal da cidade</a:t>
            </a:r>
          </a:p>
          <a:p>
            <a:r>
              <a:rPr lang="pt-BR" sz="2000" b="1" dirty="0" err="1"/>
              <a:t>Koricancha</a:t>
            </a:r>
            <a:r>
              <a:rPr lang="pt-BR" sz="2000" dirty="0"/>
              <a:t> e o Convento de Santo Domingo: um dos templos mais importantes da região, dedicado ao Deus Sol</a:t>
            </a:r>
          </a:p>
          <a:p>
            <a:r>
              <a:rPr lang="pt-BR" sz="2000" b="1" dirty="0" err="1"/>
              <a:t>Sacsayhuaman</a:t>
            </a:r>
            <a:r>
              <a:rPr lang="pt-BR" sz="2000" dirty="0"/>
              <a:t>: o sítio arqueológico mais impressionante de Cuzco</a:t>
            </a:r>
          </a:p>
          <a:p>
            <a:r>
              <a:rPr lang="pt-BR" sz="2000" dirty="0" err="1"/>
              <a:t>Q’enqo</a:t>
            </a:r>
            <a:r>
              <a:rPr lang="pt-BR" sz="2000" dirty="0"/>
              <a:t>: sítio arqueológico composto por cavernas e passagens subterrâneas</a:t>
            </a:r>
          </a:p>
          <a:p>
            <a:r>
              <a:rPr lang="pt-BR" sz="2000" dirty="0" err="1"/>
              <a:t>Pucapucara</a:t>
            </a:r>
            <a:r>
              <a:rPr lang="pt-BR" sz="2000" dirty="0"/>
              <a:t>: uma fortaleza que, na verdade, só passam pela frente</a:t>
            </a:r>
          </a:p>
          <a:p>
            <a:r>
              <a:rPr lang="pt-BR" sz="2000" dirty="0" err="1"/>
              <a:t>Tambomachay</a:t>
            </a:r>
            <a:r>
              <a:rPr lang="pt-BR" sz="2000" dirty="0"/>
              <a:t>: o Templo da Água</a:t>
            </a:r>
          </a:p>
          <a:p>
            <a:pPr marL="0" indent="0">
              <a:buNone/>
            </a:pPr>
            <a:endParaRPr lang="pt-BR" sz="2000" dirty="0"/>
          </a:p>
        </p:txBody>
      </p:sp>
    </p:spTree>
    <p:extLst>
      <p:ext uri="{BB962C8B-B14F-4D97-AF65-F5344CB8AC3E}">
        <p14:creationId xmlns:p14="http://schemas.microsoft.com/office/powerpoint/2010/main" xmlns="" val="1474837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p:spPr>
        <p:txBody>
          <a:bodyPr>
            <a:normAutofit fontScale="90000"/>
          </a:bodyPr>
          <a:lstStyle/>
          <a:p>
            <a:r>
              <a:rPr lang="pt-BR" dirty="0" smtClean="0"/>
              <a:t>Vale sagrado - Cusco </a:t>
            </a:r>
            <a:endParaRPr lang="pt-BR" dirty="0"/>
          </a:p>
        </p:txBody>
      </p:sp>
      <p:sp>
        <p:nvSpPr>
          <p:cNvPr id="3" name="Espaço Reservado para Conteúdo 2"/>
          <p:cNvSpPr>
            <a:spLocks noGrp="1"/>
          </p:cNvSpPr>
          <p:nvPr>
            <p:ph idx="1"/>
          </p:nvPr>
        </p:nvSpPr>
        <p:spPr>
          <a:xfrm>
            <a:off x="467544" y="1124744"/>
            <a:ext cx="8229600" cy="5472608"/>
          </a:xfrm>
        </p:spPr>
        <p:txBody>
          <a:bodyPr>
            <a:normAutofit fontScale="85000" lnSpcReduction="20000"/>
          </a:bodyPr>
          <a:lstStyle/>
          <a:p>
            <a:pPr marL="0" indent="0">
              <a:buNone/>
            </a:pPr>
            <a:r>
              <a:rPr lang="pt-BR" sz="1500" dirty="0"/>
              <a:t>O Valle Sagrado dos Incas, a 15 km ao norte de Cusco, é composto por diferentes rios que descem as ladeiras dos Andes peruanos, monumentos arqueológicos fascinantes e povoados incas que parecem que ainda vivem no tempo da colônia. </a:t>
            </a:r>
            <a:r>
              <a:rPr lang="pt-BR" sz="1500" dirty="0" smtClean="0"/>
              <a:t>Os </a:t>
            </a:r>
            <a:r>
              <a:rPr lang="pt-BR" sz="1500" dirty="0"/>
              <a:t>principais povoados e sítios arqueológicos do Valle Sagrado estão listados abaixo. Todos eles são atrações do Boleto Turístico de Cusco (</a:t>
            </a:r>
            <a:r>
              <a:rPr lang="pt-BR" sz="1500" dirty="0">
                <a:hlinkClick r:id="rId2"/>
              </a:rPr>
              <a:t>www.boletoturisticocusco.com</a:t>
            </a:r>
            <a:r>
              <a:rPr lang="pt-BR" sz="1500" dirty="0"/>
              <a:t>). Um boleto completo permite visitar 16 atrações entre museus e centros arqueológicos, valendo por dez dias; as três opções de boletos parciais incluem menos atrações e são válidas só por um dia (circuito 1 e 2) e dois dias (circuito 3). Analisando pela relação custo e benefício, os boletos não são caros e sai muito mais em conta do que comprar os bilhetes de entrada de cada lugar separadamente. </a:t>
            </a:r>
            <a:endParaRPr lang="pt-BR" sz="1500" dirty="0" smtClean="0"/>
          </a:p>
          <a:p>
            <a:pPr marL="0" indent="0">
              <a:buNone/>
            </a:pPr>
            <a:endParaRPr lang="pt-BR" sz="1500" dirty="0" smtClean="0"/>
          </a:p>
          <a:p>
            <a:pPr marL="0" indent="0">
              <a:buNone/>
            </a:pPr>
            <a:r>
              <a:rPr lang="pt-BR" sz="1400" b="1" dirty="0" err="1"/>
              <a:t>Pisac</a:t>
            </a:r>
            <a:r>
              <a:rPr lang="pt-BR" sz="1400" dirty="0"/>
              <a:t> - É um típico povoado inca que serve como ponto de partida para visitar o Valle Sagrado. Divide-se em duas partes bem distintas: o povoado colonial, junto ao rio, e o complexo arqueológico, suspendido no alto de uma montanha. As ruínas de </a:t>
            </a:r>
            <a:r>
              <a:rPr lang="pt-BR" sz="1400" dirty="0" err="1"/>
              <a:t>Pisac</a:t>
            </a:r>
            <a:r>
              <a:rPr lang="pt-BR" sz="1400" dirty="0"/>
              <a:t> estão, sem dúvida, entre as mais espetaculares da região de Cusco, principalmente por conta da harmonia encontrada entre arquitetura e natureza. As construções seculares são vistas em grupos de estruturas arquitetônicas dispersas entre as ladeiras do serro e o seu pico. Arqueólogos acreditam que </a:t>
            </a:r>
            <a:r>
              <a:rPr lang="pt-BR" sz="1400" dirty="0" err="1"/>
              <a:t>Pisac</a:t>
            </a:r>
            <a:r>
              <a:rPr lang="pt-BR" sz="1400" dirty="0"/>
              <a:t> foi parte da herança do inca </a:t>
            </a:r>
            <a:r>
              <a:rPr lang="pt-BR" sz="1400" dirty="0" err="1"/>
              <a:t>Pachacútec</a:t>
            </a:r>
            <a:r>
              <a:rPr lang="pt-BR" sz="1400" dirty="0"/>
              <a:t>, imperador que ordenou sua edificação. A 32 quilômetros de Cusco. Diariamente, das 7h às 18h. Uma das atrações do Boleto Turístico de Cusco.</a:t>
            </a:r>
            <a:br>
              <a:rPr lang="pt-BR" sz="1400" dirty="0"/>
            </a:br>
            <a:r>
              <a:rPr lang="pt-BR" sz="1400" dirty="0"/>
              <a:t/>
            </a:r>
            <a:br>
              <a:rPr lang="pt-BR" sz="1400" dirty="0"/>
            </a:br>
            <a:r>
              <a:rPr lang="pt-BR" sz="1400" b="1" dirty="0" err="1"/>
              <a:t>Ollantaytambo</a:t>
            </a:r>
            <a:r>
              <a:rPr lang="pt-BR" sz="1400" dirty="0"/>
              <a:t> - </a:t>
            </a:r>
            <a:r>
              <a:rPr lang="pt-BR" sz="1400" dirty="0" err="1"/>
              <a:t>Ollantaytambo</a:t>
            </a:r>
            <a:r>
              <a:rPr lang="pt-BR" sz="1400" dirty="0"/>
              <a:t> é um povoado inca que recebeu esse nome em homenagem ao cacique </a:t>
            </a:r>
            <a:r>
              <a:rPr lang="pt-BR" sz="1400" dirty="0" err="1"/>
              <a:t>Ollanta</a:t>
            </a:r>
            <a:r>
              <a:rPr lang="pt-BR" sz="1400" dirty="0"/>
              <a:t>, que, segundo a tradição oral, foi duramente castigado por ter se apaixonado por uma princesa filha do inca </a:t>
            </a:r>
            <a:r>
              <a:rPr lang="pt-BR" sz="1400" dirty="0" err="1"/>
              <a:t>Pachacútec</a:t>
            </a:r>
            <a:r>
              <a:rPr lang="pt-BR" sz="1400" dirty="0"/>
              <a:t>. Os principais edifícios do sítio arqueológico situado no alto da colina do povoado são: o Templo do Sol, o </a:t>
            </a:r>
            <a:r>
              <a:rPr lang="pt-BR" sz="1400" dirty="0" err="1"/>
              <a:t>Mañaracay</a:t>
            </a:r>
            <a:r>
              <a:rPr lang="pt-BR" sz="1400" dirty="0"/>
              <a:t>, o Salão Real, o </a:t>
            </a:r>
            <a:r>
              <a:rPr lang="pt-BR" sz="1400" dirty="0" err="1"/>
              <a:t>Incahuatana</a:t>
            </a:r>
            <a:r>
              <a:rPr lang="pt-BR" sz="1400" dirty="0"/>
              <a:t> e os Banhos da Princesa. Na parte superior, encontra-se uma fortaleza construída para proteger o vale das possíveis invasões de etnias selvagens. Uma das zonas mais conservadas do complexo está ao norte da praça </a:t>
            </a:r>
            <a:r>
              <a:rPr lang="pt-BR" sz="1400" dirty="0" err="1"/>
              <a:t>Hanan</a:t>
            </a:r>
            <a:r>
              <a:rPr lang="pt-BR" sz="1400" dirty="0"/>
              <a:t> </a:t>
            </a:r>
            <a:r>
              <a:rPr lang="pt-BR" sz="1400" dirty="0" err="1"/>
              <a:t>Huacaypata</a:t>
            </a:r>
            <a:r>
              <a:rPr lang="pt-BR" sz="1400" dirty="0"/>
              <a:t>. A 93 quilômetros de Cusco. Diariamente, das 7h às 18h. Uma das atrações do Boleto Turístico de Cusco.</a:t>
            </a:r>
            <a:br>
              <a:rPr lang="pt-BR" sz="1400" dirty="0"/>
            </a:br>
            <a:r>
              <a:rPr lang="pt-BR" sz="1400" dirty="0"/>
              <a:t/>
            </a:r>
            <a:br>
              <a:rPr lang="pt-BR" sz="1400" dirty="0"/>
            </a:br>
            <a:r>
              <a:rPr lang="pt-BR" sz="1400" b="1" dirty="0" err="1"/>
              <a:t>Chinchero</a:t>
            </a:r>
            <a:r>
              <a:rPr lang="pt-BR" sz="1400" dirty="0"/>
              <a:t> - O povoado a 3.762 metros sobre o nível do mar foi conhecido pelos incas como o lugar onde nasce o arco-íris. Em </a:t>
            </a:r>
            <a:r>
              <a:rPr lang="pt-BR" sz="1400" dirty="0" err="1"/>
              <a:t>Chinchero</a:t>
            </a:r>
            <a:r>
              <a:rPr lang="pt-BR" sz="1400" dirty="0"/>
              <a:t>, destaca-se a igreja colonial construída sobre ruínas incas, que guarda maravilhosas telas da Escola </a:t>
            </a:r>
            <a:r>
              <a:rPr lang="pt-BR" sz="1400" dirty="0" err="1"/>
              <a:t>Cusquenha</a:t>
            </a:r>
            <a:r>
              <a:rPr lang="pt-BR" sz="1400" dirty="0"/>
              <a:t> de Pintura. Vale uma visita, pois em toda a comunidade existem importantes restos arqueológicos do que foi a casa real de </a:t>
            </a:r>
            <a:r>
              <a:rPr lang="pt-BR" sz="1400" dirty="0" err="1"/>
              <a:t>Túpac</a:t>
            </a:r>
            <a:r>
              <a:rPr lang="pt-BR" sz="1400" dirty="0"/>
              <a:t> Inca </a:t>
            </a:r>
            <a:r>
              <a:rPr lang="pt-BR" sz="1400" dirty="0" err="1"/>
              <a:t>Yupanqui</a:t>
            </a:r>
            <a:r>
              <a:rPr lang="pt-BR" sz="1400" dirty="0"/>
              <a:t> e um antigo centro agrícola. Todo domingo acontece a tradicional feira do lugar, onde comerciantes e agricultores intercambiam seu produtos. A 28 quilômetros de Cusco. Diariamente, das 7h às 18h. Uma das atrações do Boleto Turístico de Cusco. </a:t>
            </a:r>
            <a:br>
              <a:rPr lang="pt-BR" sz="1400" dirty="0"/>
            </a:br>
            <a:r>
              <a:rPr lang="pt-BR" sz="1400" dirty="0"/>
              <a:t/>
            </a:r>
            <a:br>
              <a:rPr lang="pt-BR" sz="1400" dirty="0"/>
            </a:br>
            <a:r>
              <a:rPr lang="pt-BR" sz="1400" b="1" dirty="0" err="1"/>
              <a:t>Moray</a:t>
            </a:r>
            <a:r>
              <a:rPr lang="pt-BR" sz="1400" dirty="0"/>
              <a:t> - O pequeno povoado de Maras e as profundas </a:t>
            </a:r>
            <a:r>
              <a:rPr lang="pt-BR" sz="1400" dirty="0" err="1"/>
              <a:t>terraças</a:t>
            </a:r>
            <a:r>
              <a:rPr lang="pt-BR" sz="1400" dirty="0"/>
              <a:t> de </a:t>
            </a:r>
            <a:r>
              <a:rPr lang="pt-BR" sz="1400" dirty="0" err="1"/>
              <a:t>Moray</a:t>
            </a:r>
            <a:r>
              <a:rPr lang="pt-BR" sz="1400" dirty="0"/>
              <a:t> foram considerados por estudiosos um importante centro de experimentação agrária durante a época do império inca. O lugar é formado por quatro galerias elípticas cavadas sobre a terra denominadas </a:t>
            </a:r>
            <a:r>
              <a:rPr lang="pt-BR" sz="1400" i="1" dirty="0" err="1"/>
              <a:t>muyus</a:t>
            </a:r>
            <a:r>
              <a:rPr lang="pt-BR" sz="1400" dirty="0"/>
              <a:t>, a maior delas com uma profundidade de 45 metros. Estudos afirmam que os diferentes níveis das </a:t>
            </a:r>
            <a:r>
              <a:rPr lang="pt-BR" sz="1400" dirty="0" err="1"/>
              <a:t>terraças</a:t>
            </a:r>
            <a:r>
              <a:rPr lang="pt-BR" sz="1400" dirty="0"/>
              <a:t> tinham seu próprio microclima, reproduzindo todos os pisos ecológicos que abarcava o Império </a:t>
            </a:r>
            <a:r>
              <a:rPr lang="pt-BR" sz="1400" dirty="0" err="1"/>
              <a:t>Tahuantinsuyo</a:t>
            </a:r>
            <a:r>
              <a:rPr lang="pt-BR" sz="1400" dirty="0"/>
              <a:t>. A 53 quilômetros de Cusco. Diariamente, das 7h às 18h. Uma das atrações do Boleto Turístico de Cusco.</a:t>
            </a:r>
          </a:p>
        </p:txBody>
      </p:sp>
    </p:spTree>
    <p:extLst>
      <p:ext uri="{BB962C8B-B14F-4D97-AF65-F5344CB8AC3E}">
        <p14:creationId xmlns:p14="http://schemas.microsoft.com/office/powerpoint/2010/main" xmlns="" val="243613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06090"/>
          </a:xfrm>
        </p:spPr>
        <p:txBody>
          <a:bodyPr>
            <a:normAutofit fontScale="90000"/>
          </a:bodyPr>
          <a:lstStyle/>
          <a:p>
            <a:r>
              <a:rPr lang="pt-BR" dirty="0" smtClean="0"/>
              <a:t>Aeroporto x Divisa Com </a:t>
            </a:r>
            <a:r>
              <a:rPr lang="pt-BR" dirty="0" err="1" smtClean="0"/>
              <a:t>Bolivia</a:t>
            </a:r>
            <a:r>
              <a:rPr lang="pt-BR" dirty="0" smtClean="0"/>
              <a:t> </a:t>
            </a:r>
            <a:endParaRPr lang="pt-BR"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6" y="1196752"/>
            <a:ext cx="7207546" cy="39701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ítulo 1"/>
          <p:cNvSpPr txBox="1">
            <a:spLocks/>
          </p:cNvSpPr>
          <p:nvPr/>
        </p:nvSpPr>
        <p:spPr>
          <a:xfrm>
            <a:off x="179512" y="5517232"/>
            <a:ext cx="8229600" cy="864096"/>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00" dirty="0" smtClean="0"/>
              <a:t>Distância aproximada de 4 km. Ver transporte via Taxi ou ÔNIBUS</a:t>
            </a:r>
          </a:p>
          <a:p>
            <a:r>
              <a:rPr lang="pt-BR" sz="2400" dirty="0" smtClean="0"/>
              <a:t>Até posto Esdras </a:t>
            </a:r>
            <a:r>
              <a:rPr lang="pt-BR" dirty="0" smtClean="0"/>
              <a:t> </a:t>
            </a:r>
            <a:r>
              <a:rPr lang="pt-BR" sz="2800" dirty="0" smtClean="0"/>
              <a:t>(Taxi aproximadamente R$ 25,00)</a:t>
            </a:r>
            <a:endParaRPr lang="pt-BR" dirty="0"/>
          </a:p>
        </p:txBody>
      </p:sp>
    </p:spTree>
    <p:extLst>
      <p:ext uri="{BB962C8B-B14F-4D97-AF65-F5344CB8AC3E}">
        <p14:creationId xmlns:p14="http://schemas.microsoft.com/office/powerpoint/2010/main" xmlns="" val="17730835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62074"/>
          </a:xfrm>
        </p:spPr>
        <p:txBody>
          <a:bodyPr>
            <a:normAutofit fontScale="90000"/>
          </a:bodyPr>
          <a:lstStyle/>
          <a:p>
            <a:r>
              <a:rPr lang="pt-BR" dirty="0" smtClean="0"/>
              <a:t>VALE SAGRADO</a:t>
            </a:r>
            <a:endParaRPr lang="pt-BR" dirty="0"/>
          </a:p>
        </p:txBody>
      </p:sp>
      <p:pic>
        <p:nvPicPr>
          <p:cNvPr id="1026" name="Picture 2" descr="http://www.360meridianos.com/wp-content/uploads/2012/11/DSC_072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395536" y="1628800"/>
            <a:ext cx="2679650" cy="178730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ixaDeTexto 4"/>
          <p:cNvSpPr txBox="1"/>
          <p:nvPr/>
        </p:nvSpPr>
        <p:spPr>
          <a:xfrm>
            <a:off x="3275856" y="1772816"/>
            <a:ext cx="719941" cy="369332"/>
          </a:xfrm>
          <a:prstGeom prst="rect">
            <a:avLst/>
          </a:prstGeom>
          <a:noFill/>
        </p:spPr>
        <p:txBody>
          <a:bodyPr wrap="none" rtlCol="0">
            <a:spAutoFit/>
          </a:bodyPr>
          <a:lstStyle/>
          <a:p>
            <a:r>
              <a:rPr lang="pt-BR" dirty="0" smtClean="0"/>
              <a:t>PISAC</a:t>
            </a:r>
            <a:endParaRPr lang="pt-BR" dirty="0"/>
          </a:p>
        </p:txBody>
      </p:sp>
      <p:pic>
        <p:nvPicPr>
          <p:cNvPr id="1028" name="Picture 4" descr="https://encrypted-tbn1.gstatic.com/images?q=tbn:ANd9GcTRPgdI8GX8Vo13PK0aMMivgKuI1ImFmNydrwfQitofEWCWCnEjLQ"/>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43259" y="3513058"/>
            <a:ext cx="2505075" cy="1828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ixaDeTexto 5"/>
          <p:cNvSpPr txBox="1"/>
          <p:nvPr/>
        </p:nvSpPr>
        <p:spPr>
          <a:xfrm>
            <a:off x="3419872" y="5552423"/>
            <a:ext cx="789575" cy="369332"/>
          </a:xfrm>
          <a:prstGeom prst="rect">
            <a:avLst/>
          </a:prstGeom>
          <a:noFill/>
        </p:spPr>
        <p:txBody>
          <a:bodyPr wrap="none" rtlCol="0">
            <a:spAutoFit/>
          </a:bodyPr>
          <a:lstStyle/>
          <a:p>
            <a:r>
              <a:rPr lang="pt-BR" dirty="0" err="1" smtClean="0"/>
              <a:t>Moray</a:t>
            </a:r>
            <a:endParaRPr lang="pt-BR" dirty="0"/>
          </a:p>
        </p:txBody>
      </p:sp>
      <p:pic>
        <p:nvPicPr>
          <p:cNvPr id="1030" name="Picture 6" descr="http://bicycletouringpro.com/blog/wp-content/uploads/2011/05/old-stone-walls-at-chincher.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80112" y="2142148"/>
            <a:ext cx="2927648" cy="194414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aixaDeTexto 6"/>
          <p:cNvSpPr txBox="1"/>
          <p:nvPr/>
        </p:nvSpPr>
        <p:spPr>
          <a:xfrm>
            <a:off x="6516216" y="4293096"/>
            <a:ext cx="1137940" cy="369332"/>
          </a:xfrm>
          <a:prstGeom prst="rect">
            <a:avLst/>
          </a:prstGeom>
          <a:noFill/>
        </p:spPr>
        <p:txBody>
          <a:bodyPr wrap="none" rtlCol="0">
            <a:spAutoFit/>
          </a:bodyPr>
          <a:lstStyle/>
          <a:p>
            <a:r>
              <a:rPr lang="pt-BR" dirty="0" err="1" smtClean="0"/>
              <a:t>Chinchero</a:t>
            </a:r>
            <a:endParaRPr lang="pt-BR" dirty="0"/>
          </a:p>
        </p:txBody>
      </p:sp>
      <p:sp>
        <p:nvSpPr>
          <p:cNvPr id="8" name="CaixaDeTexto 7"/>
          <p:cNvSpPr txBox="1"/>
          <p:nvPr/>
        </p:nvSpPr>
        <p:spPr>
          <a:xfrm>
            <a:off x="395536" y="5946671"/>
            <a:ext cx="8280920" cy="646331"/>
          </a:xfrm>
          <a:prstGeom prst="rect">
            <a:avLst/>
          </a:prstGeom>
          <a:noFill/>
        </p:spPr>
        <p:txBody>
          <a:bodyPr wrap="square" rtlCol="0">
            <a:spAutoFit/>
          </a:bodyPr>
          <a:lstStyle/>
          <a:p>
            <a:r>
              <a:rPr lang="pt-BR" dirty="0"/>
              <a:t>http://www.sosviagem.com.br/roteiros/3-dias-ou-mais/machu-picchu-vale-sagrado-cuzco-peru/3/</a:t>
            </a:r>
          </a:p>
        </p:txBody>
      </p:sp>
    </p:spTree>
    <p:extLst>
      <p:ext uri="{BB962C8B-B14F-4D97-AF65-F5344CB8AC3E}">
        <p14:creationId xmlns:p14="http://schemas.microsoft.com/office/powerpoint/2010/main" xmlns="" val="3250725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smtClean="0"/>
              <a:t>Trilha Inca </a:t>
            </a:r>
            <a:endParaRPr lang="pt-BR" dirty="0"/>
          </a:p>
        </p:txBody>
      </p:sp>
      <p:sp>
        <p:nvSpPr>
          <p:cNvPr id="5" name="Espaço Reservado para Conteúdo 4"/>
          <p:cNvSpPr>
            <a:spLocks noGrp="1"/>
          </p:cNvSpPr>
          <p:nvPr>
            <p:ph idx="1"/>
          </p:nvPr>
        </p:nvSpPr>
        <p:spPr>
          <a:xfrm>
            <a:off x="457200" y="1988840"/>
            <a:ext cx="8229600" cy="4137323"/>
          </a:xfrm>
        </p:spPr>
        <p:txBody>
          <a:bodyPr>
            <a:normAutofit/>
          </a:bodyPr>
          <a:lstStyle/>
          <a:p>
            <a:pPr marL="0" indent="0">
              <a:buNone/>
            </a:pPr>
            <a:r>
              <a:rPr lang="pt-BR" sz="1800" dirty="0" smtClean="0"/>
              <a:t>Preparação:</a:t>
            </a:r>
          </a:p>
          <a:p>
            <a:pPr marL="0" indent="0">
              <a:buNone/>
            </a:pPr>
            <a:r>
              <a:rPr lang="pt-BR" sz="1400" dirty="0"/>
              <a:t>O percurso começa no km 82 da ferrovia Cusco/</a:t>
            </a:r>
            <a:r>
              <a:rPr lang="pt-BR" sz="1400" dirty="0" err="1"/>
              <a:t>Quillabamba</a:t>
            </a:r>
            <a:r>
              <a:rPr lang="pt-BR" sz="1400" dirty="0"/>
              <a:t>, atravessa as montanhas acima da margem esquerda do rio </a:t>
            </a:r>
            <a:r>
              <a:rPr lang="pt-BR" sz="1400" dirty="0" err="1"/>
              <a:t>Urubamba</a:t>
            </a:r>
            <a:r>
              <a:rPr lang="pt-BR" sz="1400" dirty="0"/>
              <a:t> e chega até </a:t>
            </a:r>
            <a:r>
              <a:rPr lang="pt-BR" sz="1400" dirty="0" err="1"/>
              <a:t>Machupicchu</a:t>
            </a:r>
            <a:r>
              <a:rPr lang="pt-BR" sz="1400" dirty="0"/>
              <a:t> depois de 4 dias de caminhada. Possui calçamento de pedras original inca em boa parte do </a:t>
            </a:r>
            <a:r>
              <a:rPr lang="pt-BR" sz="1400" dirty="0" smtClean="0"/>
              <a:t>percurso. Um total de 42 km com altitude acima dos 3000 m. </a:t>
            </a:r>
          </a:p>
          <a:p>
            <a:pPr marL="0" indent="0">
              <a:buNone/>
            </a:pPr>
            <a:endParaRPr lang="pt-BR" sz="1400" dirty="0"/>
          </a:p>
          <a:p>
            <a:pPr marL="0" indent="0">
              <a:buNone/>
            </a:pPr>
            <a:r>
              <a:rPr lang="pt-BR" sz="1200" b="1" dirty="0"/>
              <a:t>É necessário entrar num grupo para percorrer a Trilha Inca?</a:t>
            </a:r>
            <a:r>
              <a:rPr lang="pt-BR" sz="1200" dirty="0"/>
              <a:t/>
            </a:r>
            <a:br>
              <a:rPr lang="pt-BR" sz="1200" dirty="0"/>
            </a:br>
            <a:r>
              <a:rPr lang="pt-BR" sz="1200" dirty="0"/>
              <a:t>Sim. Obrigatório. A caminhada independente não é mais permitida. Para percorrer a Trilha Inca o viajante tem duas opções:</a:t>
            </a:r>
          </a:p>
          <a:p>
            <a:pPr marL="0" indent="0">
              <a:buNone/>
            </a:pPr>
            <a:r>
              <a:rPr lang="pt-BR" sz="1200" dirty="0" smtClean="0"/>
              <a:t>* Participar </a:t>
            </a:r>
            <a:r>
              <a:rPr lang="pt-BR" sz="1200" dirty="0"/>
              <a:t>de um </a:t>
            </a:r>
            <a:r>
              <a:rPr lang="pt-BR" sz="1200" b="1" dirty="0"/>
              <a:t>grupo compartilhado</a:t>
            </a:r>
            <a:r>
              <a:rPr lang="pt-BR" sz="1200" dirty="0"/>
              <a:t> com viajantes de toda parte do mundo e máximo de 16 integrantes. Os preços variam de acordo com a qualidade do serviço oferecido. Geralmente vem tudo incluso no pacote: ingressos, guia, carregadores, comida, cozinheiro, barraca, transporte até o km 82 e ticket de trem de retorno a Cusco.</a:t>
            </a:r>
          </a:p>
          <a:p>
            <a:pPr marL="0" indent="0">
              <a:buNone/>
            </a:pPr>
            <a:r>
              <a:rPr lang="pt-BR" sz="1200" dirty="0" smtClean="0"/>
              <a:t>* Fechar </a:t>
            </a:r>
            <a:r>
              <a:rPr lang="pt-BR" sz="1200" dirty="0"/>
              <a:t>um </a:t>
            </a:r>
            <a:r>
              <a:rPr lang="pt-BR" sz="1200" b="1" dirty="0"/>
              <a:t>grupo privativo</a:t>
            </a:r>
            <a:r>
              <a:rPr lang="pt-BR" sz="1200" dirty="0"/>
              <a:t> só para você e seus amigos. Com mínimo de 2 viajantes e também com todos os serviços inclusos</a:t>
            </a:r>
            <a:r>
              <a:rPr lang="pt-BR" sz="1200" dirty="0" smtClean="0"/>
              <a:t>.</a:t>
            </a:r>
          </a:p>
          <a:p>
            <a:pPr marL="0" indent="0">
              <a:buNone/>
            </a:pPr>
            <a:r>
              <a:rPr lang="pt-BR" sz="1200" b="1" dirty="0"/>
              <a:t>É preciso fazer reserva antecipada para percorrer a Trilha Inca?</a:t>
            </a:r>
            <a:r>
              <a:rPr lang="pt-BR" sz="1200" dirty="0"/>
              <a:t/>
            </a:r>
            <a:br>
              <a:rPr lang="pt-BR" sz="1200" dirty="0"/>
            </a:br>
            <a:r>
              <a:rPr lang="pt-BR" sz="1200" dirty="0"/>
              <a:t>Sim. É fundamental. São permitidas apenas 500 pessoas por dia na Trilha Inca. Esse número inclui turistas, guias, cozinheiros e carregadores. Faltam vagas porque </a:t>
            </a:r>
            <a:r>
              <a:rPr lang="pt-BR" sz="1200" dirty="0" err="1"/>
              <a:t>Machupicchu</a:t>
            </a:r>
            <a:r>
              <a:rPr lang="pt-BR" sz="1200" dirty="0"/>
              <a:t> é famosa no mundo inteiro e muitos viajantes querem chegar até ela pela estrada dos antigos incas. Reserva antecipada de 4 meses é fundamental mesmo para quem pretende viajar fora de temporada.</a:t>
            </a:r>
          </a:p>
          <a:p>
            <a:pPr marL="0" indent="0">
              <a:buNone/>
            </a:pPr>
            <a:endParaRPr lang="pt-BR" sz="1400" dirty="0"/>
          </a:p>
        </p:txBody>
      </p:sp>
      <p:pic>
        <p:nvPicPr>
          <p:cNvPr id="2050" name="Picture 2" descr="http://www.espacoturismo.com/blog/wp-content/gallery/trilha-inca/trilha-inca-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116632"/>
            <a:ext cx="2077244" cy="155793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AutoShape 4" descr="http://www.mochileiros.com/upload/galeria/fotos/20121214144138.JPG"/>
          <p:cNvSpPr>
            <a:spLocks noChangeAspect="1" noChangeArrowheads="1"/>
          </p:cNvSpPr>
          <p:nvPr/>
        </p:nvSpPr>
        <p:spPr bwMode="auto">
          <a:xfrm>
            <a:off x="63500" y="-136525"/>
            <a:ext cx="6953250" cy="51911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6" descr="http://www.mochileiros.com/upload/galeria/fotos/20121214144138.JPG"/>
          <p:cNvSpPr>
            <a:spLocks noChangeAspect="1" noChangeArrowheads="1"/>
          </p:cNvSpPr>
          <p:nvPr/>
        </p:nvSpPr>
        <p:spPr bwMode="auto">
          <a:xfrm>
            <a:off x="215900" y="15875"/>
            <a:ext cx="6953250" cy="51911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2200" y="116632"/>
            <a:ext cx="2206486" cy="16480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aixaDeTexto 1"/>
          <p:cNvSpPr txBox="1"/>
          <p:nvPr/>
        </p:nvSpPr>
        <p:spPr>
          <a:xfrm>
            <a:off x="539552" y="6021288"/>
            <a:ext cx="2167260" cy="646331"/>
          </a:xfrm>
          <a:prstGeom prst="rect">
            <a:avLst/>
          </a:prstGeom>
          <a:noFill/>
        </p:spPr>
        <p:txBody>
          <a:bodyPr wrap="none" rtlCol="0">
            <a:spAutoFit/>
          </a:bodyPr>
          <a:lstStyle/>
          <a:p>
            <a:r>
              <a:rPr lang="pt-BR" dirty="0" smtClean="0"/>
              <a:t>Machupicchu.com.br</a:t>
            </a:r>
          </a:p>
          <a:p>
            <a:endParaRPr lang="pt-B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648072"/>
          </a:xfrm>
        </p:spPr>
        <p:txBody>
          <a:bodyPr>
            <a:normAutofit fontScale="90000"/>
          </a:bodyPr>
          <a:lstStyle/>
          <a:p>
            <a:r>
              <a:rPr lang="pt-BR" dirty="0" smtClean="0"/>
              <a:t>Rumo  a </a:t>
            </a:r>
            <a:r>
              <a:rPr lang="pt-BR" dirty="0" err="1" smtClean="0"/>
              <a:t>MachuPicchu</a:t>
            </a:r>
            <a:endParaRPr lang="pt-BR" dirty="0"/>
          </a:p>
        </p:txBody>
      </p:sp>
      <p:sp>
        <p:nvSpPr>
          <p:cNvPr id="3" name="Espaço Reservado para Conteúdo 2"/>
          <p:cNvSpPr>
            <a:spLocks noGrp="1"/>
          </p:cNvSpPr>
          <p:nvPr>
            <p:ph idx="1"/>
          </p:nvPr>
        </p:nvSpPr>
        <p:spPr>
          <a:xfrm>
            <a:off x="457200" y="908720"/>
            <a:ext cx="8229600" cy="5217443"/>
          </a:xfrm>
        </p:spPr>
        <p:txBody>
          <a:bodyPr>
            <a:normAutofit/>
          </a:bodyPr>
          <a:lstStyle/>
          <a:p>
            <a:pPr marL="0" indent="0">
              <a:buNone/>
            </a:pPr>
            <a:r>
              <a:rPr lang="pt-BR" sz="1600" dirty="0"/>
              <a:t>Programação:  http://www.trilhaincacuzco.com/trilhaincaclassica.php</a:t>
            </a:r>
            <a:endParaRPr lang="pt-BR" sz="1600" dirty="0" smtClean="0"/>
          </a:p>
          <a:p>
            <a:pPr marL="0" indent="0">
              <a:buNone/>
            </a:pPr>
            <a:r>
              <a:rPr lang="pt-BR" sz="1600" dirty="0"/>
              <a:t>	</a:t>
            </a:r>
            <a:r>
              <a:rPr lang="pt-BR" sz="1600" b="1" dirty="0"/>
              <a:t>Dia 01:</a:t>
            </a:r>
            <a:r>
              <a:rPr lang="pt-BR" sz="1600" dirty="0"/>
              <a:t> Trilha Inca Cusco - Km 82 - </a:t>
            </a:r>
            <a:r>
              <a:rPr lang="pt-BR" sz="1600" dirty="0" err="1"/>
              <a:t>Huayllabamba</a:t>
            </a:r>
            <a:r>
              <a:rPr lang="pt-BR" sz="1600" dirty="0"/>
              <a:t/>
            </a:r>
            <a:br>
              <a:rPr lang="pt-BR" sz="1600" dirty="0"/>
            </a:br>
            <a:r>
              <a:rPr lang="pt-BR" sz="1600" dirty="0" smtClean="0"/>
              <a:t>	</a:t>
            </a:r>
            <a:r>
              <a:rPr lang="pt-BR" sz="1600" b="1" dirty="0" smtClean="0"/>
              <a:t>Dia </a:t>
            </a:r>
            <a:r>
              <a:rPr lang="pt-BR" sz="1600" b="1" dirty="0"/>
              <a:t>02: </a:t>
            </a:r>
            <a:r>
              <a:rPr lang="pt-BR" sz="1600" dirty="0"/>
              <a:t>Trilha Inca </a:t>
            </a:r>
            <a:r>
              <a:rPr lang="pt-BR" sz="1600" dirty="0" err="1"/>
              <a:t>Huayllabamba</a:t>
            </a:r>
            <a:r>
              <a:rPr lang="pt-BR" sz="1600" dirty="0"/>
              <a:t> - </a:t>
            </a:r>
            <a:r>
              <a:rPr lang="pt-BR" sz="1600" dirty="0" err="1"/>
              <a:t>Warmiwanusca</a:t>
            </a:r>
            <a:r>
              <a:rPr lang="pt-BR" sz="1600" dirty="0"/>
              <a:t> - </a:t>
            </a:r>
            <a:r>
              <a:rPr lang="pt-BR" sz="1600" dirty="0" err="1"/>
              <a:t>Pacaymayu</a:t>
            </a:r>
            <a:r>
              <a:rPr lang="pt-BR" sz="1600" dirty="0"/>
              <a:t/>
            </a:r>
            <a:br>
              <a:rPr lang="pt-BR" sz="1600" dirty="0"/>
            </a:br>
            <a:r>
              <a:rPr lang="pt-BR" sz="1600" dirty="0" smtClean="0"/>
              <a:t>	</a:t>
            </a:r>
            <a:r>
              <a:rPr lang="pt-BR" sz="1600" b="1" dirty="0" smtClean="0"/>
              <a:t>Dia </a:t>
            </a:r>
            <a:r>
              <a:rPr lang="pt-BR" sz="1600" b="1" dirty="0"/>
              <a:t>03:</a:t>
            </a:r>
            <a:r>
              <a:rPr lang="pt-BR" sz="1600" dirty="0"/>
              <a:t> Trilha Inca </a:t>
            </a:r>
            <a:r>
              <a:rPr lang="pt-BR" sz="1600" dirty="0" err="1"/>
              <a:t>Pacaymayu</a:t>
            </a:r>
            <a:r>
              <a:rPr lang="pt-BR" sz="1600" dirty="0"/>
              <a:t> - </a:t>
            </a:r>
            <a:r>
              <a:rPr lang="pt-BR" sz="1600" dirty="0" err="1"/>
              <a:t>Chaqicocha</a:t>
            </a:r>
            <a:r>
              <a:rPr lang="pt-BR" sz="1600" dirty="0"/>
              <a:t> - </a:t>
            </a:r>
            <a:r>
              <a:rPr lang="pt-BR" sz="1600" dirty="0" err="1"/>
              <a:t>Winahuayna</a:t>
            </a:r>
            <a:r>
              <a:rPr lang="pt-BR" sz="1600" dirty="0"/>
              <a:t/>
            </a:r>
            <a:br>
              <a:rPr lang="pt-BR" sz="1600" dirty="0"/>
            </a:br>
            <a:r>
              <a:rPr lang="pt-BR" sz="1600" dirty="0" smtClean="0"/>
              <a:t>	</a:t>
            </a:r>
            <a:r>
              <a:rPr lang="pt-BR" sz="1600" b="1" dirty="0" smtClean="0"/>
              <a:t>Dia </a:t>
            </a:r>
            <a:r>
              <a:rPr lang="pt-BR" sz="1600" b="1" dirty="0"/>
              <a:t>04:</a:t>
            </a:r>
            <a:r>
              <a:rPr lang="pt-BR" sz="1600" dirty="0"/>
              <a:t> Trilha Inca </a:t>
            </a:r>
            <a:r>
              <a:rPr lang="pt-BR" sz="1600" dirty="0" err="1"/>
              <a:t>Winayhuayna</a:t>
            </a:r>
            <a:r>
              <a:rPr lang="pt-BR" sz="1600" dirty="0"/>
              <a:t> - Machu Picchu - Cusco</a:t>
            </a:r>
          </a:p>
        </p:txBody>
      </p:sp>
      <p:pic>
        <p:nvPicPr>
          <p:cNvPr id="2050" name="Picture 2" descr="TRILHA INCA MACHU PICCHU 4 DIA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03431" y="2564904"/>
            <a:ext cx="5759498" cy="4142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8727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00034" y="785794"/>
            <a:ext cx="8229600" cy="5937523"/>
          </a:xfrm>
        </p:spPr>
        <p:txBody>
          <a:bodyPr>
            <a:normAutofit/>
          </a:bodyPr>
          <a:lstStyle/>
          <a:p>
            <a:pPr marL="0" indent="0">
              <a:buNone/>
            </a:pPr>
            <a:r>
              <a:rPr lang="pt-BR" sz="1200" b="1" dirty="0"/>
              <a:t>O que devo levar para percorrer a Trilha Inca?</a:t>
            </a:r>
            <a:r>
              <a:rPr lang="pt-BR" sz="1200" dirty="0"/>
              <a:t/>
            </a:r>
            <a:br>
              <a:rPr lang="pt-BR" sz="1200" dirty="0"/>
            </a:br>
            <a:r>
              <a:rPr lang="pt-BR" sz="1200" dirty="0"/>
              <a:t>Se você está participando de um tour organizado os operadores providenciarão e os carregadores levarão para você todos os equipamentos e a comida para os dias de caminhada. </a:t>
            </a:r>
          </a:p>
          <a:p>
            <a:pPr marL="0" indent="0">
              <a:buNone/>
            </a:pPr>
            <a:r>
              <a:rPr lang="pt-BR" sz="1200" dirty="0"/>
              <a:t>Você terá de levar apenas uma mochila de tamanho médio ou grande com suas coisas pessoais, tais como: saco de dormir, câmera fotográfica, lanterna média, roupas, protetor solar, capa de chuva, chocolates, bolachas, garrafa pet para beber água, toalha, papel higiênico, escova de dente, etc. </a:t>
            </a:r>
          </a:p>
          <a:p>
            <a:r>
              <a:rPr lang="pt-BR" sz="1200" dirty="0"/>
              <a:t>Roupas: Independente do que a previsão do tempo diz você deverá levar roupas para o calor e para o frio. Além do utensílio básico em toda caminhada que é uma boa bota (não viaje com uma bota nova ou que você esteja muito tempo sem usar), você deverá levar no mínimo: duas camisetas, uma bermuda, uma calça de material maleável, leve e resistente, dois pares de meias e duas blusas para o frio, uma leve e outra pesada. Leve também uma muda de roupa para dormir à noite dentro do saco de dormir. As roupas devem ser confortáveis e devem permitir mobilidade para caminhar com uma mochila nas costas. Não esqueça de levar também um boné ou chapéu e óculos escuros. </a:t>
            </a:r>
          </a:p>
          <a:p>
            <a:r>
              <a:rPr lang="pt-BR" sz="1200" dirty="0"/>
              <a:t>Comida: Todas as refeições são fornecidas pelo organizador do grupo. Leve apenas um complemento de coisas que você está acostumado a comer no dia a dia. Use o bom senso! Leve tudo em pequenas porções. Além de que, se você sentir os efeitos da altitude, não terá muita fome. O principal da sua comida deve ser: frutas secas, amendoim, chocolates, balas e bolachas, pois são alimentos que pesam pouco, ocupam pouco espaço e geram muita energia. Caso queira poderá levar também um saquinho com folhas de coca para mascar durante a caminhada. Compre toda a comida em Cuzco, não precisa levar do Brasil. </a:t>
            </a:r>
          </a:p>
          <a:p>
            <a:r>
              <a:rPr lang="pt-BR" sz="1200" dirty="0"/>
              <a:t>Leve o estritamente necessário para percorrer a Trilha Inca. Tudo que não for realmente utilizar na trilha pode ser deixado no hotel em que se hospedar em Cuzco. Eles irão guardar sua bagagem gratuitamente até a sua volta da trilha inca. Por padrão todo hotel já possui uma sala pra guardar a bagagem dos viajantes. Sua mochila já estará incomodamente pesada só com o essencial. Não vá para a trilha inca com uma mochila pesando mais de 10kg. </a:t>
            </a:r>
            <a:endParaRPr lang="pt-BR" sz="1200" dirty="0" smtClean="0"/>
          </a:p>
          <a:p>
            <a:pPr marL="0" indent="0">
              <a:buNone/>
            </a:pPr>
            <a:r>
              <a:rPr lang="pt-BR" sz="1200" b="1" dirty="0" smtClean="0"/>
              <a:t>Que </a:t>
            </a:r>
            <a:r>
              <a:rPr lang="pt-BR" sz="1200" b="1" dirty="0"/>
              <a:t>tipo de comida é servida na trilha inca?</a:t>
            </a:r>
            <a:r>
              <a:rPr lang="pt-BR" sz="1200" dirty="0"/>
              <a:t/>
            </a:r>
            <a:br>
              <a:rPr lang="pt-BR" sz="1200" dirty="0"/>
            </a:br>
            <a:r>
              <a:rPr lang="pt-BR" sz="1200" dirty="0"/>
              <a:t>Comida normal. Arroz, macarrão, batata, carne, salada. Existe a opção para vegetarianos também. No café da manhã tem bolachas, pão, café, leite, geleia, bolo e cereais.</a:t>
            </a:r>
          </a:p>
          <a:p>
            <a:pPr marL="0" indent="0">
              <a:buNone/>
            </a:pPr>
            <a:endParaRPr lang="pt-BR" sz="1400" dirty="0"/>
          </a:p>
        </p:txBody>
      </p:sp>
    </p:spTree>
    <p:extLst>
      <p:ext uri="{BB962C8B-B14F-4D97-AF65-F5344CB8AC3E}">
        <p14:creationId xmlns:p14="http://schemas.microsoft.com/office/powerpoint/2010/main" xmlns="" val="1840684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Necessidade de Empresas para Trilha Inca e </a:t>
            </a:r>
            <a:r>
              <a:rPr lang="pt-BR" dirty="0" err="1" smtClean="0"/>
              <a:t>MachuPicchu</a:t>
            </a:r>
            <a:endParaRPr lang="pt-BR" dirty="0"/>
          </a:p>
        </p:txBody>
      </p:sp>
      <p:sp>
        <p:nvSpPr>
          <p:cNvPr id="3" name="Espaço Reservado para Conteúdo 2"/>
          <p:cNvSpPr>
            <a:spLocks noGrp="1"/>
          </p:cNvSpPr>
          <p:nvPr>
            <p:ph idx="1"/>
          </p:nvPr>
        </p:nvSpPr>
        <p:spPr>
          <a:xfrm>
            <a:off x="457200" y="1600200"/>
            <a:ext cx="8229600" cy="5114948"/>
          </a:xfrm>
        </p:spPr>
        <p:txBody>
          <a:bodyPr>
            <a:normAutofit/>
          </a:bodyPr>
          <a:lstStyle/>
          <a:p>
            <a:pPr marL="0" indent="0">
              <a:buNone/>
            </a:pPr>
            <a:r>
              <a:rPr lang="pt-BR" sz="2000" dirty="0" smtClean="0"/>
              <a:t>O governo Peruano não permite subir a trilha Inca e visitar </a:t>
            </a:r>
            <a:r>
              <a:rPr lang="pt-BR" sz="2000" dirty="0" err="1" smtClean="0"/>
              <a:t>MachuPicchu</a:t>
            </a:r>
            <a:r>
              <a:rPr lang="pt-BR" sz="2000" dirty="0" smtClean="0"/>
              <a:t> sem guias credenciados. Em empresas SÉRIAS de Cusco encontrei pacote por cerca de $ 500 não sei ainda se é </a:t>
            </a:r>
            <a:r>
              <a:rPr lang="pt-BR" sz="2000" dirty="0" err="1" smtClean="0"/>
              <a:t>dolar</a:t>
            </a:r>
            <a:r>
              <a:rPr lang="pt-BR" sz="2000" dirty="0" smtClean="0"/>
              <a:t> ou soles; </a:t>
            </a:r>
          </a:p>
          <a:p>
            <a:pPr marL="0" indent="0">
              <a:buNone/>
            </a:pPr>
            <a:endParaRPr lang="pt-BR" sz="2000" dirty="0" smtClean="0"/>
          </a:p>
          <a:p>
            <a:pPr marL="0" indent="0">
              <a:buNone/>
            </a:pPr>
            <a:r>
              <a:rPr lang="pt-BR" sz="2000" dirty="0" smtClean="0"/>
              <a:t>Segue Abaixo o site de algumas empresas:</a:t>
            </a:r>
          </a:p>
          <a:p>
            <a:pPr marL="0" indent="0">
              <a:buNone/>
            </a:pPr>
            <a:endParaRPr lang="pt-BR" sz="1600" dirty="0" smtClean="0"/>
          </a:p>
          <a:p>
            <a:pPr marL="0" indent="0">
              <a:buNone/>
            </a:pPr>
            <a:r>
              <a:rPr lang="pt-BR" sz="1600" dirty="0" smtClean="0"/>
              <a:t>Segue o contato deles: </a:t>
            </a:r>
            <a:r>
              <a:rPr lang="pt-BR" sz="1600" dirty="0" smtClean="0">
                <a:hlinkClick r:id="rId2"/>
              </a:rPr>
              <a:t>amazinadventureperu@yahoo.com</a:t>
            </a:r>
            <a:r>
              <a:rPr lang="pt-BR" sz="1600" dirty="0" smtClean="0"/>
              <a:t> /  51 084 – 984721899 - Marisol / 51 084 – 984791005 - Saul. </a:t>
            </a:r>
            <a:r>
              <a:rPr lang="pt-BR" sz="1600" dirty="0" smtClean="0">
                <a:hlinkClick r:id="rId3"/>
              </a:rPr>
              <a:t>http://www.amazingperu.com</a:t>
            </a:r>
            <a:endParaRPr lang="pt-BR" sz="1600" dirty="0" smtClean="0"/>
          </a:p>
          <a:p>
            <a:pPr marL="0" indent="0">
              <a:buNone/>
            </a:pPr>
            <a:endParaRPr lang="pt-BR" sz="1600" dirty="0" smtClean="0"/>
          </a:p>
          <a:p>
            <a:pPr marL="0" indent="0">
              <a:buNone/>
            </a:pPr>
            <a:r>
              <a:rPr lang="pt-BR" sz="1600" dirty="0" smtClean="0">
                <a:hlinkClick r:id="rId4"/>
              </a:rPr>
              <a:t>http://www.mochileiros.com/trilha-inca-guia-de-informacoes-t37792.html</a:t>
            </a:r>
            <a:endParaRPr lang="pt-BR" sz="1600" dirty="0" smtClean="0"/>
          </a:p>
          <a:p>
            <a:pPr marL="0" indent="0">
              <a:buNone/>
            </a:pPr>
            <a:endParaRPr lang="pt-BR" sz="1600" dirty="0" smtClean="0"/>
          </a:p>
          <a:p>
            <a:pPr marL="0" indent="0">
              <a:buNone/>
            </a:pPr>
            <a:endParaRPr lang="pt-BR" sz="1600" dirty="0" smtClean="0"/>
          </a:p>
          <a:p>
            <a:pPr marL="0" indent="0">
              <a:buNone/>
            </a:pPr>
            <a:endParaRPr lang="pt-BR" sz="1600" dirty="0" smtClean="0"/>
          </a:p>
          <a:p>
            <a:pPr marL="0" indent="0">
              <a:buNone/>
            </a:pPr>
            <a:endParaRPr lang="pt-BR" sz="2000" dirty="0" smtClean="0"/>
          </a:p>
          <a:p>
            <a:pPr marL="0" indent="0">
              <a:buNone/>
            </a:pPr>
            <a:endParaRPr lang="pt-BR" sz="2000" dirty="0"/>
          </a:p>
        </p:txBody>
      </p:sp>
    </p:spTree>
    <p:extLst>
      <p:ext uri="{BB962C8B-B14F-4D97-AF65-F5344CB8AC3E}">
        <p14:creationId xmlns:p14="http://schemas.microsoft.com/office/powerpoint/2010/main" xmlns="" val="190074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68346"/>
          </a:xfrm>
        </p:spPr>
        <p:txBody>
          <a:bodyPr/>
          <a:lstStyle/>
          <a:p>
            <a:r>
              <a:rPr lang="pt-BR" dirty="0" err="1" smtClean="0"/>
              <a:t>Map</a:t>
            </a:r>
            <a:r>
              <a:rPr lang="pt-BR" dirty="0" smtClean="0"/>
              <a:t> </a:t>
            </a:r>
            <a:r>
              <a:rPr lang="pt-BR" dirty="0" err="1" smtClean="0"/>
              <a:t>Ink</a:t>
            </a:r>
            <a:r>
              <a:rPr lang="pt-BR" dirty="0" smtClean="0"/>
              <a:t> </a:t>
            </a:r>
            <a:r>
              <a:rPr lang="pt-BR" dirty="0" err="1" smtClean="0"/>
              <a:t>Trail</a:t>
            </a:r>
            <a:endParaRPr lang="pt-BR" dirty="0"/>
          </a:p>
        </p:txBody>
      </p:sp>
      <p:pic>
        <p:nvPicPr>
          <p:cNvPr id="1026" name="Picture 2" descr="http://www.mochileiros.com/upload/galeria/fotos/20100408153305.gif"/>
          <p:cNvPicPr>
            <a:picLocks noChangeAspect="1" noChangeArrowheads="1"/>
          </p:cNvPicPr>
          <p:nvPr/>
        </p:nvPicPr>
        <p:blipFill>
          <a:blip r:embed="rId2"/>
          <a:srcRect/>
          <a:stretch>
            <a:fillRect/>
          </a:stretch>
        </p:blipFill>
        <p:spPr bwMode="auto">
          <a:xfrm>
            <a:off x="2214546" y="199431"/>
            <a:ext cx="4714908" cy="6581226"/>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Após dias de trem, ônibus e caminhadas ......</a:t>
            </a:r>
            <a:endParaRPr lang="pt-BR" dirty="0"/>
          </a:p>
        </p:txBody>
      </p:sp>
      <p:pic>
        <p:nvPicPr>
          <p:cNvPr id="69636" name="Picture 4" descr="http://mochilaotrips.files.wordpress.com/2010/01/p1000540.jpg"/>
          <p:cNvPicPr>
            <a:picLocks noChangeAspect="1" noChangeArrowheads="1"/>
          </p:cNvPicPr>
          <p:nvPr/>
        </p:nvPicPr>
        <p:blipFill>
          <a:blip r:embed="rId2"/>
          <a:srcRect/>
          <a:stretch>
            <a:fillRect/>
          </a:stretch>
        </p:blipFill>
        <p:spPr bwMode="auto">
          <a:xfrm>
            <a:off x="142844" y="1571612"/>
            <a:ext cx="3912272" cy="2929315"/>
          </a:xfrm>
          <a:prstGeom prst="rect">
            <a:avLst/>
          </a:prstGeom>
          <a:noFill/>
        </p:spPr>
      </p:pic>
      <p:sp>
        <p:nvSpPr>
          <p:cNvPr id="6" name="CaixaDeTexto 5"/>
          <p:cNvSpPr txBox="1"/>
          <p:nvPr/>
        </p:nvSpPr>
        <p:spPr>
          <a:xfrm>
            <a:off x="6072198" y="1500174"/>
            <a:ext cx="2590774" cy="369332"/>
          </a:xfrm>
          <a:prstGeom prst="rect">
            <a:avLst/>
          </a:prstGeom>
          <a:noFill/>
        </p:spPr>
        <p:txBody>
          <a:bodyPr wrap="none" rtlCol="0">
            <a:spAutoFit/>
          </a:bodyPr>
          <a:lstStyle/>
          <a:p>
            <a:r>
              <a:rPr lang="pt-BR" dirty="0" err="1" smtClean="0"/>
              <a:t>Machu</a:t>
            </a:r>
            <a:r>
              <a:rPr lang="pt-BR" dirty="0" smtClean="0"/>
              <a:t> Picchu is </a:t>
            </a:r>
            <a:r>
              <a:rPr lang="pt-BR" dirty="0" err="1" smtClean="0"/>
              <a:t>beautiful</a:t>
            </a:r>
            <a:endParaRPr lang="pt-BR" dirty="0"/>
          </a:p>
        </p:txBody>
      </p:sp>
      <p:pic>
        <p:nvPicPr>
          <p:cNvPr id="69638" name="Picture 6" descr="http://mochilaotrips.files.wordpress.com/2010/01/p1000585.jpg"/>
          <p:cNvPicPr>
            <a:picLocks noChangeAspect="1" noChangeArrowheads="1"/>
          </p:cNvPicPr>
          <p:nvPr/>
        </p:nvPicPr>
        <p:blipFill>
          <a:blip r:embed="rId3"/>
          <a:srcRect/>
          <a:stretch>
            <a:fillRect/>
          </a:stretch>
        </p:blipFill>
        <p:spPr bwMode="auto">
          <a:xfrm>
            <a:off x="4143372" y="2928934"/>
            <a:ext cx="4857784" cy="3327582"/>
          </a:xfrm>
          <a:prstGeom prst="rect">
            <a:avLst/>
          </a:prstGeom>
          <a:noFill/>
        </p:spPr>
      </p:pic>
      <p:sp>
        <p:nvSpPr>
          <p:cNvPr id="8" name="CaixaDeTexto 7"/>
          <p:cNvSpPr txBox="1"/>
          <p:nvPr/>
        </p:nvSpPr>
        <p:spPr>
          <a:xfrm>
            <a:off x="214282" y="5572140"/>
            <a:ext cx="3117072" cy="369332"/>
          </a:xfrm>
          <a:prstGeom prst="rect">
            <a:avLst/>
          </a:prstGeom>
          <a:noFill/>
        </p:spPr>
        <p:txBody>
          <a:bodyPr wrap="none" rtlCol="0">
            <a:spAutoFit/>
          </a:bodyPr>
          <a:lstStyle/>
          <a:p>
            <a:r>
              <a:rPr lang="pt-BR" dirty="0" err="1" smtClean="0"/>
              <a:t>Machu</a:t>
            </a:r>
            <a:r>
              <a:rPr lang="pt-BR" dirty="0" smtClean="0"/>
              <a:t> Picchu  &amp; </a:t>
            </a:r>
            <a:r>
              <a:rPr lang="pt-BR" dirty="0" err="1" smtClean="0"/>
              <a:t>Wayna</a:t>
            </a:r>
            <a:r>
              <a:rPr lang="pt-BR" dirty="0" smtClean="0"/>
              <a:t> Picchu</a:t>
            </a:r>
            <a:endParaRPr lang="pt-BR" dirty="0"/>
          </a:p>
        </p:txBody>
      </p:sp>
      <p:sp>
        <p:nvSpPr>
          <p:cNvPr id="9" name="CaixaDeTexto 8"/>
          <p:cNvSpPr txBox="1"/>
          <p:nvPr/>
        </p:nvSpPr>
        <p:spPr>
          <a:xfrm>
            <a:off x="285720" y="6357958"/>
            <a:ext cx="4804329" cy="369332"/>
          </a:xfrm>
          <a:prstGeom prst="rect">
            <a:avLst/>
          </a:prstGeom>
          <a:noFill/>
        </p:spPr>
        <p:txBody>
          <a:bodyPr wrap="none" rtlCol="0">
            <a:spAutoFit/>
          </a:bodyPr>
          <a:lstStyle/>
          <a:p>
            <a:r>
              <a:rPr lang="pt-BR" dirty="0" smtClean="0">
                <a:hlinkClick r:id="rId4"/>
              </a:rPr>
              <a:t>http://www.youtube.com/watch?v=6i5wNfdPk8k</a:t>
            </a:r>
            <a:endParaRPr lang="pt-B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82594"/>
          </a:xfrm>
        </p:spPr>
        <p:txBody>
          <a:bodyPr>
            <a:normAutofit fontScale="90000"/>
          </a:bodyPr>
          <a:lstStyle/>
          <a:p>
            <a:r>
              <a:rPr lang="pt-BR" dirty="0" smtClean="0"/>
              <a:t>A volta....to </a:t>
            </a:r>
            <a:r>
              <a:rPr lang="pt-BR" dirty="0" err="1" smtClean="0"/>
              <a:t>Brazil</a:t>
            </a:r>
            <a:endParaRPr lang="pt-BR" dirty="0"/>
          </a:p>
        </p:txBody>
      </p:sp>
      <p:sp>
        <p:nvSpPr>
          <p:cNvPr id="5" name="CaixaDeTexto 4"/>
          <p:cNvSpPr txBox="1"/>
          <p:nvPr/>
        </p:nvSpPr>
        <p:spPr>
          <a:xfrm>
            <a:off x="6357950" y="3643314"/>
            <a:ext cx="1855188" cy="369332"/>
          </a:xfrm>
          <a:prstGeom prst="rect">
            <a:avLst/>
          </a:prstGeom>
          <a:noFill/>
        </p:spPr>
        <p:txBody>
          <a:bodyPr wrap="none" rtlCol="0">
            <a:spAutoFit/>
          </a:bodyPr>
          <a:lstStyle/>
          <a:p>
            <a:r>
              <a:rPr lang="pt-BR" dirty="0" smtClean="0"/>
              <a:t>águas – </a:t>
            </a:r>
            <a:r>
              <a:rPr lang="pt-BR" dirty="0" err="1" smtClean="0"/>
              <a:t>Calientes</a:t>
            </a:r>
            <a:r>
              <a:rPr lang="pt-BR" dirty="0" smtClean="0"/>
              <a:t> </a:t>
            </a:r>
            <a:endParaRPr lang="pt-BR" dirty="0"/>
          </a:p>
        </p:txBody>
      </p:sp>
      <p:pic>
        <p:nvPicPr>
          <p:cNvPr id="70658" name="Picture 2"/>
          <p:cNvPicPr>
            <a:picLocks noChangeAspect="1" noChangeArrowheads="1"/>
          </p:cNvPicPr>
          <p:nvPr/>
        </p:nvPicPr>
        <p:blipFill>
          <a:blip r:embed="rId2"/>
          <a:srcRect/>
          <a:stretch>
            <a:fillRect/>
          </a:stretch>
        </p:blipFill>
        <p:spPr bwMode="auto">
          <a:xfrm>
            <a:off x="285720" y="1928802"/>
            <a:ext cx="8191500" cy="4699000"/>
          </a:xfrm>
          <a:prstGeom prst="rect">
            <a:avLst/>
          </a:prstGeom>
          <a:noFill/>
          <a:ln w="9525">
            <a:noFill/>
            <a:miter lim="800000"/>
            <a:headEnd/>
            <a:tailEnd/>
          </a:ln>
          <a:effectLst/>
        </p:spPr>
      </p:pic>
      <p:sp>
        <p:nvSpPr>
          <p:cNvPr id="7" name="CaixaDeTexto 6"/>
          <p:cNvSpPr txBox="1"/>
          <p:nvPr/>
        </p:nvSpPr>
        <p:spPr>
          <a:xfrm>
            <a:off x="6929454" y="1500174"/>
            <a:ext cx="1877630" cy="369332"/>
          </a:xfrm>
          <a:prstGeom prst="rect">
            <a:avLst/>
          </a:prstGeom>
          <a:noFill/>
        </p:spPr>
        <p:txBody>
          <a:bodyPr wrap="none" rtlCol="0">
            <a:spAutoFit/>
          </a:bodyPr>
          <a:lstStyle/>
          <a:p>
            <a:r>
              <a:rPr lang="pt-BR" dirty="0" smtClean="0"/>
              <a:t>Águas – </a:t>
            </a:r>
            <a:r>
              <a:rPr lang="pt-BR" dirty="0" err="1" smtClean="0"/>
              <a:t>Calientes</a:t>
            </a:r>
            <a:r>
              <a:rPr lang="pt-BR" dirty="0" smtClean="0"/>
              <a:t> </a:t>
            </a:r>
            <a:endParaRPr lang="pt-BR" dirty="0"/>
          </a:p>
        </p:txBody>
      </p:sp>
      <p:sp>
        <p:nvSpPr>
          <p:cNvPr id="8" name="CaixaDeTexto 7"/>
          <p:cNvSpPr txBox="1"/>
          <p:nvPr/>
        </p:nvSpPr>
        <p:spPr>
          <a:xfrm>
            <a:off x="357158" y="1500174"/>
            <a:ext cx="1497526" cy="369332"/>
          </a:xfrm>
          <a:prstGeom prst="rect">
            <a:avLst/>
          </a:prstGeom>
          <a:noFill/>
        </p:spPr>
        <p:txBody>
          <a:bodyPr wrap="none" rtlCol="0">
            <a:spAutoFit/>
          </a:bodyPr>
          <a:lstStyle/>
          <a:p>
            <a:r>
              <a:rPr lang="pt-BR" dirty="0" err="1" smtClean="0"/>
              <a:t>MachuPicchu</a:t>
            </a:r>
            <a:r>
              <a:rPr lang="pt-BR" dirty="0" smtClean="0"/>
              <a:t> </a:t>
            </a:r>
            <a:endParaRPr lang="pt-BR" dirty="0"/>
          </a:p>
        </p:txBody>
      </p:sp>
      <p:sp>
        <p:nvSpPr>
          <p:cNvPr id="10" name="CaixaDeTexto 9"/>
          <p:cNvSpPr txBox="1"/>
          <p:nvPr/>
        </p:nvSpPr>
        <p:spPr>
          <a:xfrm>
            <a:off x="1857356" y="928670"/>
            <a:ext cx="5197641" cy="369332"/>
          </a:xfrm>
          <a:prstGeom prst="rect">
            <a:avLst/>
          </a:prstGeom>
          <a:noFill/>
        </p:spPr>
        <p:txBody>
          <a:bodyPr wrap="none" rtlCol="0">
            <a:spAutoFit/>
          </a:bodyPr>
          <a:lstStyle/>
          <a:p>
            <a:r>
              <a:rPr lang="pt-BR" dirty="0" smtClean="0"/>
              <a:t>Aproximadamente 1h de caminhada mas tem um bus</a:t>
            </a:r>
            <a:endParaRPr lang="pt-B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Plaza de Aguas Calientes"/>
          <p:cNvPicPr>
            <a:picLocks noChangeAspect="1" noChangeArrowheads="1"/>
          </p:cNvPicPr>
          <p:nvPr/>
        </p:nvPicPr>
        <p:blipFill>
          <a:blip r:embed="rId2"/>
          <a:srcRect/>
          <a:stretch>
            <a:fillRect/>
          </a:stretch>
        </p:blipFill>
        <p:spPr bwMode="auto">
          <a:xfrm>
            <a:off x="214282" y="214291"/>
            <a:ext cx="4000527" cy="3000396"/>
          </a:xfrm>
          <a:prstGeom prst="rect">
            <a:avLst/>
          </a:prstGeom>
          <a:noFill/>
        </p:spPr>
      </p:pic>
      <p:sp>
        <p:nvSpPr>
          <p:cNvPr id="5" name="CaixaDeTexto 4"/>
          <p:cNvSpPr txBox="1"/>
          <p:nvPr/>
        </p:nvSpPr>
        <p:spPr>
          <a:xfrm>
            <a:off x="4357686" y="428604"/>
            <a:ext cx="3312830" cy="369332"/>
          </a:xfrm>
          <a:prstGeom prst="rect">
            <a:avLst/>
          </a:prstGeom>
          <a:noFill/>
        </p:spPr>
        <p:txBody>
          <a:bodyPr wrap="none" rtlCol="0">
            <a:spAutoFit/>
          </a:bodyPr>
          <a:lstStyle/>
          <a:p>
            <a:r>
              <a:rPr lang="pt-BR" dirty="0" smtClean="0"/>
              <a:t>Águas </a:t>
            </a:r>
            <a:r>
              <a:rPr lang="pt-BR" dirty="0" err="1" smtClean="0"/>
              <a:t>Calientes</a:t>
            </a:r>
            <a:r>
              <a:rPr lang="pt-BR" dirty="0" smtClean="0"/>
              <a:t> (</a:t>
            </a:r>
            <a:r>
              <a:rPr lang="pt-BR" sz="1200" dirty="0" smtClean="0"/>
              <a:t>índio de braços abertos</a:t>
            </a:r>
            <a:r>
              <a:rPr lang="pt-BR" dirty="0" smtClean="0"/>
              <a:t>)</a:t>
            </a:r>
            <a:endParaRPr lang="pt-BR" dirty="0"/>
          </a:p>
        </p:txBody>
      </p:sp>
      <p:sp>
        <p:nvSpPr>
          <p:cNvPr id="6" name="CaixaDeTexto 5"/>
          <p:cNvSpPr txBox="1"/>
          <p:nvPr/>
        </p:nvSpPr>
        <p:spPr>
          <a:xfrm>
            <a:off x="142844" y="3286124"/>
            <a:ext cx="4572032" cy="3439403"/>
          </a:xfrm>
          <a:prstGeom prst="rect">
            <a:avLst/>
          </a:prstGeom>
          <a:noFill/>
        </p:spPr>
        <p:txBody>
          <a:bodyPr wrap="square" rtlCol="0">
            <a:spAutoFit/>
          </a:bodyPr>
          <a:lstStyle/>
          <a:p>
            <a:r>
              <a:rPr lang="pt-BR" sz="1050" b="1" dirty="0" smtClean="0"/>
              <a:t>Hotel </a:t>
            </a:r>
            <a:r>
              <a:rPr lang="pt-BR" sz="1050" b="1" dirty="0" err="1" smtClean="0"/>
              <a:t>Hatuchay</a:t>
            </a:r>
            <a:r>
              <a:rPr lang="pt-BR" sz="1050" b="1" dirty="0" smtClean="0"/>
              <a:t> </a:t>
            </a:r>
            <a:r>
              <a:rPr lang="pt-BR" sz="1050" b="1" dirty="0" err="1" smtClean="0"/>
              <a:t>Tower</a:t>
            </a:r>
            <a:r>
              <a:rPr lang="pt-BR" sz="1050" b="1" dirty="0" smtClean="0"/>
              <a:t> 4 </a:t>
            </a:r>
            <a:r>
              <a:rPr lang="pt-BR" sz="1050" b="1" dirty="0" err="1" smtClean="0"/>
              <a:t>Estrellas</a:t>
            </a:r>
            <a:r>
              <a:rPr lang="pt-BR" sz="1050" dirty="0" smtClean="0"/>
              <a:t/>
            </a:r>
            <a:br>
              <a:rPr lang="pt-BR" sz="1050" dirty="0" smtClean="0"/>
            </a:br>
            <a:r>
              <a:rPr lang="pt-BR" sz="1050" dirty="0" err="1" smtClean="0"/>
              <a:t>Carretera</a:t>
            </a:r>
            <a:r>
              <a:rPr lang="pt-BR" sz="1050" dirty="0" smtClean="0"/>
              <a:t> </a:t>
            </a:r>
            <a:r>
              <a:rPr lang="pt-BR" sz="1050" dirty="0" err="1" smtClean="0"/>
              <a:t>Puente</a:t>
            </a:r>
            <a:r>
              <a:rPr lang="pt-BR" sz="1050" dirty="0" smtClean="0"/>
              <a:t> </a:t>
            </a:r>
            <a:r>
              <a:rPr lang="pt-BR" sz="1050" dirty="0" err="1" smtClean="0"/>
              <a:t>Ruinas</a:t>
            </a:r>
            <a:r>
              <a:rPr lang="pt-BR" sz="1050" dirty="0" smtClean="0"/>
              <a:t> </a:t>
            </a:r>
            <a:r>
              <a:rPr lang="pt-BR" sz="1050" dirty="0" err="1" smtClean="0"/>
              <a:t>Mz</a:t>
            </a:r>
            <a:r>
              <a:rPr lang="pt-BR" sz="1050" dirty="0" smtClean="0"/>
              <a:t>. 4,</a:t>
            </a:r>
            <a:br>
              <a:rPr lang="pt-BR" sz="1050" dirty="0" smtClean="0"/>
            </a:br>
            <a:r>
              <a:rPr lang="pt-BR" sz="1050" dirty="0" err="1" smtClean="0"/>
              <a:t>Aguas</a:t>
            </a:r>
            <a:r>
              <a:rPr lang="pt-BR" sz="1050" dirty="0" smtClean="0"/>
              <a:t> </a:t>
            </a:r>
            <a:r>
              <a:rPr lang="pt-BR" sz="1050" dirty="0" err="1" smtClean="0"/>
              <a:t>Calientes</a:t>
            </a:r>
            <a:r>
              <a:rPr lang="pt-BR" sz="1050" dirty="0" smtClean="0"/>
              <a:t/>
            </a:r>
            <a:br>
              <a:rPr lang="pt-BR" sz="1050" dirty="0" smtClean="0"/>
            </a:br>
            <a:r>
              <a:rPr lang="pt-BR" sz="1050" dirty="0" err="1" smtClean="0"/>
              <a:t>Machu</a:t>
            </a:r>
            <a:r>
              <a:rPr lang="pt-BR" sz="1050" dirty="0" smtClean="0"/>
              <a:t> Picchu - </a:t>
            </a:r>
            <a:r>
              <a:rPr lang="pt-BR" sz="1050" dirty="0" err="1" smtClean="0"/>
              <a:t>Urubamba</a:t>
            </a:r>
            <a:r>
              <a:rPr lang="pt-BR" sz="1050" dirty="0" smtClean="0"/>
              <a:t/>
            </a:r>
            <a:br>
              <a:rPr lang="pt-BR" sz="1050" dirty="0" smtClean="0"/>
            </a:br>
            <a:r>
              <a:rPr lang="pt-BR" sz="1050" dirty="0" smtClean="0"/>
              <a:t>Cuzco - Peru.</a:t>
            </a:r>
            <a:br>
              <a:rPr lang="pt-BR" sz="1050" dirty="0" smtClean="0"/>
            </a:br>
            <a:r>
              <a:rPr lang="pt-BR" sz="1050" dirty="0" err="1" smtClean="0"/>
              <a:t>Telf</a:t>
            </a:r>
            <a:r>
              <a:rPr lang="pt-BR" sz="1050" dirty="0" smtClean="0"/>
              <a:t>.: (51-84) 211-200</a:t>
            </a:r>
            <a:br>
              <a:rPr lang="pt-BR" sz="1050" dirty="0" smtClean="0"/>
            </a:br>
            <a:r>
              <a:rPr lang="pt-BR" sz="1050" dirty="0" smtClean="0"/>
              <a:t>Fax: (51-84) 211-202</a:t>
            </a:r>
          </a:p>
          <a:p>
            <a:pPr>
              <a:buFont typeface="Arial" pitchFamily="34" charset="0"/>
              <a:buChar char="•"/>
            </a:pPr>
            <a:r>
              <a:rPr lang="pt-BR" sz="1050" b="1" dirty="0" err="1" smtClean="0"/>
              <a:t>Machu</a:t>
            </a:r>
            <a:r>
              <a:rPr lang="pt-BR" sz="1050" b="1" dirty="0" smtClean="0"/>
              <a:t> Picchu </a:t>
            </a:r>
            <a:r>
              <a:rPr lang="pt-BR" sz="1050" b="1" dirty="0" err="1" smtClean="0"/>
              <a:t>Sanctuary</a:t>
            </a:r>
            <a:r>
              <a:rPr lang="pt-BR" sz="1050" b="1" dirty="0" smtClean="0"/>
              <a:t> </a:t>
            </a:r>
            <a:r>
              <a:rPr lang="pt-BR" sz="1050" b="1" dirty="0" err="1" smtClean="0"/>
              <a:t>Lodge</a:t>
            </a:r>
            <a:r>
              <a:rPr lang="pt-BR" sz="1050" dirty="0" smtClean="0"/>
              <a:t/>
            </a:r>
            <a:br>
              <a:rPr lang="pt-BR" sz="1050" dirty="0" smtClean="0"/>
            </a:br>
            <a:r>
              <a:rPr lang="pt-BR" sz="1050" dirty="0" err="1" smtClean="0"/>
              <a:t>Carretera</a:t>
            </a:r>
            <a:r>
              <a:rPr lang="pt-BR" sz="1050" dirty="0" smtClean="0"/>
              <a:t> </a:t>
            </a:r>
            <a:r>
              <a:rPr lang="pt-BR" sz="1050" dirty="0" err="1" smtClean="0"/>
              <a:t>Bingham</a:t>
            </a:r>
            <a:r>
              <a:rPr lang="pt-BR" sz="1050" dirty="0" smtClean="0"/>
              <a:t> s/n - Monumento Histórico </a:t>
            </a:r>
            <a:r>
              <a:rPr lang="pt-BR" sz="1050" dirty="0" err="1" smtClean="0"/>
              <a:t>Machu</a:t>
            </a:r>
            <a:r>
              <a:rPr lang="pt-BR" sz="1050" dirty="0" smtClean="0"/>
              <a:t> Picchu, Cuzco.</a:t>
            </a:r>
            <a:br>
              <a:rPr lang="pt-BR" sz="1050" dirty="0" smtClean="0"/>
            </a:br>
            <a:r>
              <a:rPr lang="pt-BR" sz="1050" dirty="0" err="1" smtClean="0"/>
              <a:t>Telf</a:t>
            </a:r>
            <a:r>
              <a:rPr lang="pt-BR" sz="1050" dirty="0" smtClean="0"/>
              <a:t>.: (51-84) 21 1054</a:t>
            </a:r>
            <a:br>
              <a:rPr lang="pt-BR" sz="1050" dirty="0" smtClean="0"/>
            </a:br>
            <a:r>
              <a:rPr lang="pt-BR" sz="1050" dirty="0" smtClean="0"/>
              <a:t>Fax: (51-84) 21 1039</a:t>
            </a:r>
          </a:p>
          <a:p>
            <a:r>
              <a:rPr lang="pt-BR" sz="1050" b="1" dirty="0" smtClean="0"/>
              <a:t>Hotel </a:t>
            </a:r>
            <a:r>
              <a:rPr lang="pt-BR" sz="1050" b="1" dirty="0" err="1" smtClean="0"/>
              <a:t>Apu</a:t>
            </a:r>
            <a:r>
              <a:rPr lang="pt-BR" sz="1050" b="1" dirty="0" smtClean="0"/>
              <a:t> </a:t>
            </a:r>
            <a:r>
              <a:rPr lang="pt-BR" sz="1050" b="1" dirty="0" err="1" smtClean="0"/>
              <a:t>Majestic</a:t>
            </a:r>
            <a:r>
              <a:rPr lang="pt-BR" sz="1050" b="1" dirty="0" smtClean="0"/>
              <a:t> 3 </a:t>
            </a:r>
            <a:r>
              <a:rPr lang="pt-BR" sz="1050" b="1" dirty="0" err="1" smtClean="0"/>
              <a:t>Estrellas</a:t>
            </a:r>
            <a:r>
              <a:rPr lang="pt-BR" sz="1050" dirty="0" smtClean="0"/>
              <a:t/>
            </a:r>
            <a:br>
              <a:rPr lang="pt-BR" sz="1050" dirty="0" smtClean="0"/>
            </a:br>
            <a:r>
              <a:rPr lang="pt-BR" sz="1050" dirty="0" smtClean="0"/>
              <a:t>Alameda </a:t>
            </a:r>
            <a:r>
              <a:rPr lang="pt-BR" sz="1050" dirty="0" err="1" smtClean="0"/>
              <a:t>Hermanos</a:t>
            </a:r>
            <a:r>
              <a:rPr lang="pt-BR" sz="1050" dirty="0" smtClean="0"/>
              <a:t> </a:t>
            </a:r>
            <a:r>
              <a:rPr lang="pt-BR" sz="1050" dirty="0" err="1" smtClean="0"/>
              <a:t>Ayar</a:t>
            </a:r>
            <a:r>
              <a:rPr lang="pt-BR" sz="1050" dirty="0" smtClean="0"/>
              <a:t> s/n</a:t>
            </a:r>
            <a:br>
              <a:rPr lang="pt-BR" sz="1050" dirty="0" smtClean="0"/>
            </a:br>
            <a:r>
              <a:rPr lang="pt-BR" sz="1050" dirty="0" err="1" smtClean="0"/>
              <a:t>Machupicchu</a:t>
            </a:r>
            <a:r>
              <a:rPr lang="pt-BR" sz="1050" dirty="0" smtClean="0"/>
              <a:t> (</a:t>
            </a:r>
            <a:r>
              <a:rPr lang="pt-BR" sz="1050" dirty="0" err="1" smtClean="0"/>
              <a:t>Machu</a:t>
            </a:r>
            <a:r>
              <a:rPr lang="pt-BR" sz="1050" dirty="0" smtClean="0"/>
              <a:t> Picchu) </a:t>
            </a:r>
            <a:r>
              <a:rPr lang="pt-BR" sz="1050" dirty="0" err="1" smtClean="0"/>
              <a:t>Perú</a:t>
            </a:r>
            <a:endParaRPr lang="pt-BR" sz="1050" dirty="0" smtClean="0"/>
          </a:p>
          <a:p>
            <a:r>
              <a:rPr lang="pt-BR" sz="1050" b="1" dirty="0" err="1" smtClean="0"/>
              <a:t>Machu</a:t>
            </a:r>
            <a:r>
              <a:rPr lang="pt-BR" sz="1050" b="1" dirty="0" smtClean="0"/>
              <a:t> Picchu </a:t>
            </a:r>
            <a:r>
              <a:rPr lang="pt-BR" sz="1050" b="1" dirty="0" err="1" smtClean="0"/>
              <a:t>Pueblo</a:t>
            </a:r>
            <a:r>
              <a:rPr lang="pt-BR" sz="1050" b="1" dirty="0" smtClean="0"/>
              <a:t> Hotel</a:t>
            </a:r>
            <a:r>
              <a:rPr lang="pt-BR" sz="1050" dirty="0" smtClean="0"/>
              <a:t/>
            </a:r>
            <a:br>
              <a:rPr lang="pt-BR" sz="1050" dirty="0" smtClean="0"/>
            </a:br>
            <a:r>
              <a:rPr lang="pt-BR" sz="1050" dirty="0" smtClean="0"/>
              <a:t>Julio C. </a:t>
            </a:r>
            <a:r>
              <a:rPr lang="pt-BR" sz="1050" dirty="0" err="1" smtClean="0"/>
              <a:t>Tello</a:t>
            </a:r>
            <a:r>
              <a:rPr lang="pt-BR" sz="1050" dirty="0" smtClean="0"/>
              <a:t> C-13, </a:t>
            </a:r>
            <a:r>
              <a:rPr lang="pt-BR" sz="1050" dirty="0" err="1" smtClean="0"/>
              <a:t>Cusco</a:t>
            </a:r>
            <a:endParaRPr lang="pt-BR" sz="1050" dirty="0" smtClean="0"/>
          </a:p>
          <a:p>
            <a:r>
              <a:rPr lang="pt-BR" sz="1050" b="1" dirty="0" err="1" smtClean="0"/>
              <a:t>Hostal</a:t>
            </a:r>
            <a:r>
              <a:rPr lang="pt-BR" sz="1050" b="1" dirty="0" smtClean="0"/>
              <a:t> </a:t>
            </a:r>
            <a:r>
              <a:rPr lang="pt-BR" sz="1050" b="1" dirty="0" err="1" smtClean="0"/>
              <a:t>Machu</a:t>
            </a:r>
            <a:r>
              <a:rPr lang="pt-BR" sz="1050" b="1" dirty="0" smtClean="0"/>
              <a:t> Picchu </a:t>
            </a:r>
            <a:r>
              <a:rPr lang="pt-BR" sz="1050" b="1" dirty="0" err="1" smtClean="0"/>
              <a:t>Imasumac</a:t>
            </a:r>
            <a:r>
              <a:rPr lang="pt-BR" sz="1050" dirty="0" smtClean="0"/>
              <a:t/>
            </a:r>
            <a:br>
              <a:rPr lang="pt-BR" sz="1050" dirty="0" smtClean="0"/>
            </a:br>
            <a:r>
              <a:rPr lang="pt-BR" sz="1050" dirty="0" smtClean="0"/>
              <a:t>Avenida </a:t>
            </a:r>
            <a:r>
              <a:rPr lang="pt-BR" sz="1050" dirty="0" err="1" smtClean="0"/>
              <a:t>Pachacutec</a:t>
            </a:r>
            <a:r>
              <a:rPr lang="pt-BR" sz="1050" dirty="0" smtClean="0"/>
              <a:t> </a:t>
            </a:r>
            <a:r>
              <a:rPr lang="pt-BR" sz="1050" dirty="0" err="1" smtClean="0"/>
              <a:t>sin</a:t>
            </a:r>
            <a:r>
              <a:rPr lang="pt-BR" sz="1050" dirty="0" smtClean="0"/>
              <a:t> numero (no </a:t>
            </a:r>
            <a:r>
              <a:rPr lang="pt-BR" sz="1050" dirty="0" err="1" smtClean="0"/>
              <a:t>number</a:t>
            </a:r>
            <a:r>
              <a:rPr lang="pt-BR" sz="1050" dirty="0" smtClean="0"/>
              <a:t>)</a:t>
            </a:r>
            <a:br>
              <a:rPr lang="pt-BR" sz="1050" dirty="0" smtClean="0"/>
            </a:br>
            <a:r>
              <a:rPr lang="pt-BR" sz="1050" dirty="0" smtClean="0"/>
              <a:t>Close to </a:t>
            </a:r>
            <a:r>
              <a:rPr lang="pt-BR" sz="1050" dirty="0" err="1" smtClean="0"/>
              <a:t>Aguas</a:t>
            </a:r>
            <a:r>
              <a:rPr lang="pt-BR" sz="1050" dirty="0" smtClean="0"/>
              <a:t> </a:t>
            </a:r>
            <a:r>
              <a:rPr lang="pt-BR" sz="1050" dirty="0" err="1" smtClean="0"/>
              <a:t>Calientes</a:t>
            </a:r>
            <a:r>
              <a:rPr lang="pt-BR" sz="1050" dirty="0" smtClean="0"/>
              <a:t> </a:t>
            </a:r>
            <a:r>
              <a:rPr lang="pt-BR" sz="1050" dirty="0" err="1" smtClean="0"/>
              <a:t>Station</a:t>
            </a:r>
            <a:endParaRPr lang="pt-BR" sz="1050" dirty="0" smtClean="0"/>
          </a:p>
          <a:p>
            <a:endParaRPr lang="pt-BR" dirty="0"/>
          </a:p>
        </p:txBody>
      </p:sp>
      <p:pic>
        <p:nvPicPr>
          <p:cNvPr id="71684" name="Picture 4" descr="Camino a Machu Picchu"/>
          <p:cNvPicPr>
            <a:picLocks noChangeAspect="1" noChangeArrowheads="1"/>
          </p:cNvPicPr>
          <p:nvPr/>
        </p:nvPicPr>
        <p:blipFill>
          <a:blip r:embed="rId3"/>
          <a:srcRect/>
          <a:stretch>
            <a:fillRect/>
          </a:stretch>
        </p:blipFill>
        <p:spPr bwMode="auto">
          <a:xfrm>
            <a:off x="5286380" y="1071546"/>
            <a:ext cx="3143240" cy="2357430"/>
          </a:xfrm>
          <a:prstGeom prst="rect">
            <a:avLst/>
          </a:prstGeom>
          <a:noFill/>
        </p:spPr>
      </p:pic>
      <p:sp>
        <p:nvSpPr>
          <p:cNvPr id="8" name="CaixaDeTexto 7"/>
          <p:cNvSpPr txBox="1"/>
          <p:nvPr/>
        </p:nvSpPr>
        <p:spPr>
          <a:xfrm>
            <a:off x="5357818" y="3571876"/>
            <a:ext cx="3571900" cy="1446550"/>
          </a:xfrm>
          <a:prstGeom prst="rect">
            <a:avLst/>
          </a:prstGeom>
          <a:noFill/>
        </p:spPr>
        <p:txBody>
          <a:bodyPr wrap="square" rtlCol="0">
            <a:spAutoFit/>
          </a:bodyPr>
          <a:lstStyle/>
          <a:p>
            <a:r>
              <a:rPr lang="pt-BR" dirty="0" smtClean="0"/>
              <a:t>Voltando de </a:t>
            </a:r>
            <a:r>
              <a:rPr lang="pt-BR" dirty="0" err="1" smtClean="0"/>
              <a:t>MacchuPicchu</a:t>
            </a:r>
            <a:r>
              <a:rPr lang="pt-BR" dirty="0" smtClean="0"/>
              <a:t> Para </a:t>
            </a:r>
          </a:p>
          <a:p>
            <a:r>
              <a:rPr lang="pt-BR" dirty="0" smtClean="0"/>
              <a:t>Águas </a:t>
            </a:r>
            <a:r>
              <a:rPr lang="pt-BR" dirty="0" err="1" smtClean="0"/>
              <a:t>Calientes</a:t>
            </a:r>
            <a:r>
              <a:rPr lang="pt-BR" dirty="0" smtClean="0"/>
              <a:t> </a:t>
            </a:r>
          </a:p>
          <a:p>
            <a:endParaRPr lang="pt-BR" dirty="0" smtClean="0"/>
          </a:p>
          <a:p>
            <a:r>
              <a:rPr lang="pt-BR" sz="1400" dirty="0" smtClean="0"/>
              <a:t>5h30 da manhã e a cada 15 minutos, o ônibus que sobe 700 metros de altitude</a:t>
            </a:r>
            <a:r>
              <a:rPr lang="pt-BR" dirty="0" smtClean="0"/>
              <a:t> </a:t>
            </a:r>
            <a:endParaRPr lang="pt-BR" dirty="0"/>
          </a:p>
        </p:txBody>
      </p:sp>
      <p:sp>
        <p:nvSpPr>
          <p:cNvPr id="9" name="CaixaDeTexto 8"/>
          <p:cNvSpPr txBox="1"/>
          <p:nvPr/>
        </p:nvSpPr>
        <p:spPr>
          <a:xfrm>
            <a:off x="5500694" y="5214950"/>
            <a:ext cx="3460691" cy="276999"/>
          </a:xfrm>
          <a:prstGeom prst="rect">
            <a:avLst/>
          </a:prstGeom>
          <a:noFill/>
        </p:spPr>
        <p:txBody>
          <a:bodyPr wrap="none" rtlCol="0">
            <a:spAutoFit/>
          </a:bodyPr>
          <a:lstStyle/>
          <a:p>
            <a:r>
              <a:rPr lang="pt-BR" sz="1200" dirty="0" smtClean="0">
                <a:hlinkClick r:id="rId4"/>
              </a:rPr>
              <a:t>http://www.soldeorohostal.com/index.</a:t>
            </a:r>
            <a:r>
              <a:rPr lang="pt-BR" sz="1200" dirty="0" err="1" smtClean="0">
                <a:hlinkClick r:id="rId4"/>
              </a:rPr>
              <a:t>php</a:t>
            </a:r>
            <a:r>
              <a:rPr lang="pt-BR" sz="1200" dirty="0" smtClean="0">
                <a:hlinkClick r:id="rId4"/>
              </a:rPr>
              <a:t>/</a:t>
            </a:r>
            <a:r>
              <a:rPr lang="pt-BR" sz="1200" dirty="0" err="1" smtClean="0">
                <a:hlinkClick r:id="rId4"/>
              </a:rPr>
              <a:t>en</a:t>
            </a:r>
            <a:r>
              <a:rPr lang="pt-BR" sz="1200" dirty="0" smtClean="0">
                <a:hlinkClick r:id="rId4"/>
              </a:rPr>
              <a:t>/rates</a:t>
            </a:r>
            <a:endParaRPr lang="pt-BR" sz="12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a:stretch>
            <a:fillRect/>
          </a:stretch>
        </p:blipFill>
        <p:spPr bwMode="auto">
          <a:xfrm>
            <a:off x="142844" y="214290"/>
            <a:ext cx="4562458" cy="1376986"/>
          </a:xfrm>
          <a:prstGeom prst="rect">
            <a:avLst/>
          </a:prstGeom>
          <a:noFill/>
          <a:ln w="9525">
            <a:noFill/>
            <a:miter lim="800000"/>
            <a:headEnd/>
            <a:tailEnd/>
          </a:ln>
          <a:effectLst/>
        </p:spPr>
      </p:pic>
      <p:pic>
        <p:nvPicPr>
          <p:cNvPr id="72707" name="Picture 3"/>
          <p:cNvPicPr>
            <a:picLocks noChangeAspect="1" noChangeArrowheads="1"/>
          </p:cNvPicPr>
          <p:nvPr/>
        </p:nvPicPr>
        <p:blipFill>
          <a:blip r:embed="rId3"/>
          <a:srcRect/>
          <a:stretch>
            <a:fillRect/>
          </a:stretch>
        </p:blipFill>
        <p:spPr bwMode="auto">
          <a:xfrm>
            <a:off x="142844" y="1571612"/>
            <a:ext cx="4567920" cy="2619366"/>
          </a:xfrm>
          <a:prstGeom prst="rect">
            <a:avLst/>
          </a:prstGeom>
          <a:noFill/>
          <a:ln w="9525">
            <a:noFill/>
            <a:miter lim="800000"/>
            <a:headEnd/>
            <a:tailEnd/>
          </a:ln>
          <a:effectLst/>
        </p:spPr>
      </p:pic>
      <p:pic>
        <p:nvPicPr>
          <p:cNvPr id="72708" name="Picture 4"/>
          <p:cNvPicPr>
            <a:picLocks noChangeAspect="1" noChangeArrowheads="1"/>
          </p:cNvPicPr>
          <p:nvPr/>
        </p:nvPicPr>
        <p:blipFill>
          <a:blip r:embed="rId4"/>
          <a:srcRect/>
          <a:stretch>
            <a:fillRect/>
          </a:stretch>
        </p:blipFill>
        <p:spPr bwMode="auto">
          <a:xfrm>
            <a:off x="4786314" y="285728"/>
            <a:ext cx="4000528" cy="3122634"/>
          </a:xfrm>
          <a:prstGeom prst="rect">
            <a:avLst/>
          </a:prstGeom>
          <a:noFill/>
          <a:ln w="9525">
            <a:noFill/>
            <a:miter lim="800000"/>
            <a:headEnd/>
            <a:tailEnd/>
          </a:ln>
          <a:effectLst/>
        </p:spPr>
      </p:pic>
      <p:pic>
        <p:nvPicPr>
          <p:cNvPr id="72709" name="Picture 5"/>
          <p:cNvPicPr>
            <a:picLocks noChangeAspect="1" noChangeArrowheads="1"/>
          </p:cNvPicPr>
          <p:nvPr/>
        </p:nvPicPr>
        <p:blipFill>
          <a:blip r:embed="rId5"/>
          <a:srcRect/>
          <a:stretch>
            <a:fillRect/>
          </a:stretch>
        </p:blipFill>
        <p:spPr bwMode="auto">
          <a:xfrm>
            <a:off x="4857752" y="3714752"/>
            <a:ext cx="4000528" cy="2178004"/>
          </a:xfrm>
          <a:prstGeom prst="rect">
            <a:avLst/>
          </a:prstGeom>
          <a:noFill/>
          <a:ln w="9525">
            <a:noFill/>
            <a:miter lim="800000"/>
            <a:headEnd/>
            <a:tailEnd/>
          </a:ln>
          <a:effectLst/>
        </p:spPr>
      </p:pic>
      <p:sp>
        <p:nvSpPr>
          <p:cNvPr id="8" name="CaixaDeTexto 7"/>
          <p:cNvSpPr txBox="1"/>
          <p:nvPr/>
        </p:nvSpPr>
        <p:spPr>
          <a:xfrm>
            <a:off x="214282" y="5357826"/>
            <a:ext cx="4153573" cy="369332"/>
          </a:xfrm>
          <a:prstGeom prst="rect">
            <a:avLst/>
          </a:prstGeom>
          <a:noFill/>
        </p:spPr>
        <p:txBody>
          <a:bodyPr wrap="none" rtlCol="0">
            <a:spAutoFit/>
          </a:bodyPr>
          <a:lstStyle/>
          <a:p>
            <a:r>
              <a:rPr lang="pt-BR" dirty="0" smtClean="0"/>
              <a:t>Algumas Hospedagens em águas </a:t>
            </a:r>
            <a:r>
              <a:rPr lang="pt-BR" dirty="0" err="1" smtClean="0"/>
              <a:t>Calientes</a:t>
            </a:r>
            <a:endParaRPr lang="pt-B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27584" y="260649"/>
            <a:ext cx="7772400" cy="648072"/>
          </a:xfrm>
        </p:spPr>
        <p:txBody>
          <a:bodyPr>
            <a:normAutofit fontScale="90000"/>
          </a:bodyPr>
          <a:lstStyle/>
          <a:p>
            <a:r>
              <a:rPr lang="pt-BR" dirty="0" smtClean="0"/>
              <a:t>ÔNIBUS </a:t>
            </a:r>
            <a:endParaRPr lang="pt-B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91379" y="980728"/>
            <a:ext cx="7327936" cy="41764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ixaDeTexto 3"/>
          <p:cNvSpPr txBox="1"/>
          <p:nvPr/>
        </p:nvSpPr>
        <p:spPr>
          <a:xfrm>
            <a:off x="791379" y="5373216"/>
            <a:ext cx="8156015" cy="646331"/>
          </a:xfrm>
          <a:prstGeom prst="rect">
            <a:avLst/>
          </a:prstGeom>
          <a:noFill/>
        </p:spPr>
        <p:txBody>
          <a:bodyPr wrap="none" rtlCol="0">
            <a:spAutoFit/>
          </a:bodyPr>
          <a:lstStyle/>
          <a:p>
            <a:r>
              <a:rPr lang="pt-BR" dirty="0" smtClean="0"/>
              <a:t>Tempo de trajeto 27h.  Partindo do Rio de Janeiro. A viação Andorinha nos leva até o </a:t>
            </a:r>
            <a:br>
              <a:rPr lang="pt-BR" dirty="0" smtClean="0"/>
            </a:br>
            <a:r>
              <a:rPr lang="pt-BR" dirty="0" smtClean="0"/>
              <a:t>posto da PF para ver documentação e etc.:</a:t>
            </a:r>
            <a:endParaRPr lang="pt-BR" dirty="0"/>
          </a:p>
        </p:txBody>
      </p:sp>
    </p:spTree>
    <p:extLst>
      <p:ext uri="{BB962C8B-B14F-4D97-AF65-F5344CB8AC3E}">
        <p14:creationId xmlns:p14="http://schemas.microsoft.com/office/powerpoint/2010/main" xmlns="" val="6440743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39784"/>
          </a:xfrm>
        </p:spPr>
        <p:txBody>
          <a:bodyPr>
            <a:noAutofit/>
          </a:bodyPr>
          <a:lstStyle/>
          <a:p>
            <a:r>
              <a:rPr lang="pt-BR" sz="3200" dirty="0" smtClean="0"/>
              <a:t>É possível voltar direto de </a:t>
            </a:r>
            <a:r>
              <a:rPr lang="pt-BR" sz="3200" dirty="0" err="1" smtClean="0"/>
              <a:t>MachuPicchu</a:t>
            </a:r>
            <a:r>
              <a:rPr lang="pt-BR" sz="3200" dirty="0" smtClean="0"/>
              <a:t> para Cuzco ou de águas </a:t>
            </a:r>
            <a:r>
              <a:rPr lang="pt-BR" sz="3200" dirty="0" err="1" smtClean="0"/>
              <a:t>Calientes</a:t>
            </a:r>
            <a:r>
              <a:rPr lang="pt-BR" sz="3200" dirty="0" smtClean="0"/>
              <a:t> para Cuzco</a:t>
            </a:r>
            <a:endParaRPr lang="pt-BR" sz="3200" dirty="0"/>
          </a:p>
        </p:txBody>
      </p:sp>
      <p:sp>
        <p:nvSpPr>
          <p:cNvPr id="4" name="CaixaDeTexto 3"/>
          <p:cNvSpPr txBox="1"/>
          <p:nvPr/>
        </p:nvSpPr>
        <p:spPr>
          <a:xfrm>
            <a:off x="428596" y="1928802"/>
            <a:ext cx="8286808" cy="923330"/>
          </a:xfrm>
          <a:prstGeom prst="rect">
            <a:avLst/>
          </a:prstGeom>
          <a:noFill/>
        </p:spPr>
        <p:txBody>
          <a:bodyPr wrap="square" rtlCol="0">
            <a:spAutoFit/>
          </a:bodyPr>
          <a:lstStyle/>
          <a:p>
            <a:r>
              <a:rPr lang="pt-BR" dirty="0" smtClean="0"/>
              <a:t>O trem de volta para </a:t>
            </a:r>
            <a:r>
              <a:rPr lang="pt-BR" dirty="0" err="1" smtClean="0"/>
              <a:t>Cusco</a:t>
            </a:r>
            <a:r>
              <a:rPr lang="pt-BR" dirty="0" smtClean="0"/>
              <a:t> demora mais que a ida, pois é só subida. O trecho final da viagem, a partir de </a:t>
            </a:r>
            <a:r>
              <a:rPr lang="pt-BR" dirty="0" err="1" smtClean="0"/>
              <a:t>Poroy</a:t>
            </a:r>
            <a:r>
              <a:rPr lang="pt-BR" dirty="0" smtClean="0"/>
              <a:t>, leva ainda cerca de uma hora. Desça do trem e siga de ônibus, que em 15 minutos está na Praça das Armas e custa S/.5,00.</a:t>
            </a:r>
            <a:endParaRPr lang="pt-BR" dirty="0"/>
          </a:p>
        </p:txBody>
      </p:sp>
      <p:sp>
        <p:nvSpPr>
          <p:cNvPr id="5" name="CaixaDeTexto 4"/>
          <p:cNvSpPr txBox="1"/>
          <p:nvPr/>
        </p:nvSpPr>
        <p:spPr>
          <a:xfrm>
            <a:off x="2285984" y="3214686"/>
            <a:ext cx="2708370" cy="646331"/>
          </a:xfrm>
          <a:prstGeom prst="rect">
            <a:avLst/>
          </a:prstGeom>
          <a:noFill/>
        </p:spPr>
        <p:txBody>
          <a:bodyPr wrap="none" rtlCol="0">
            <a:spAutoFit/>
          </a:bodyPr>
          <a:lstStyle/>
          <a:p>
            <a:r>
              <a:rPr lang="pt-BR" sz="3600" dirty="0" smtClean="0"/>
              <a:t>Cuzco x </a:t>
            </a:r>
            <a:r>
              <a:rPr lang="pt-BR" sz="3600" dirty="0" err="1" smtClean="0"/>
              <a:t>Brazil</a:t>
            </a:r>
            <a:endParaRPr lang="pt-BR" sz="3600" dirty="0"/>
          </a:p>
        </p:txBody>
      </p:sp>
      <p:pic>
        <p:nvPicPr>
          <p:cNvPr id="73730" name="Picture 2"/>
          <p:cNvPicPr>
            <a:picLocks noChangeAspect="1" noChangeArrowheads="1"/>
          </p:cNvPicPr>
          <p:nvPr/>
        </p:nvPicPr>
        <p:blipFill>
          <a:blip r:embed="rId2"/>
          <a:srcRect/>
          <a:stretch>
            <a:fillRect/>
          </a:stretch>
        </p:blipFill>
        <p:spPr bwMode="auto">
          <a:xfrm>
            <a:off x="214282" y="3857628"/>
            <a:ext cx="4572032" cy="2044248"/>
          </a:xfrm>
          <a:prstGeom prst="rect">
            <a:avLst/>
          </a:prstGeom>
          <a:noFill/>
          <a:ln w="9525">
            <a:noFill/>
            <a:miter lim="800000"/>
            <a:headEnd/>
            <a:tailEnd/>
          </a:ln>
          <a:effectLst/>
        </p:spPr>
      </p:pic>
      <p:sp>
        <p:nvSpPr>
          <p:cNvPr id="7" name="CaixaDeTexto 6"/>
          <p:cNvSpPr txBox="1"/>
          <p:nvPr/>
        </p:nvSpPr>
        <p:spPr>
          <a:xfrm>
            <a:off x="428596" y="6215082"/>
            <a:ext cx="1572418" cy="369332"/>
          </a:xfrm>
          <a:prstGeom prst="rect">
            <a:avLst/>
          </a:prstGeom>
          <a:noFill/>
        </p:spPr>
        <p:txBody>
          <a:bodyPr wrap="none" rtlCol="0">
            <a:spAutoFit/>
          </a:bodyPr>
          <a:lstStyle/>
          <a:p>
            <a:r>
              <a:rPr lang="pt-BR" dirty="0" err="1" smtClean="0"/>
              <a:t>Cusco</a:t>
            </a:r>
            <a:r>
              <a:rPr lang="pt-BR" dirty="0" smtClean="0"/>
              <a:t> x La Paz </a:t>
            </a:r>
            <a:endParaRPr lang="pt-BR" dirty="0"/>
          </a:p>
        </p:txBody>
      </p:sp>
      <p:pic>
        <p:nvPicPr>
          <p:cNvPr id="73731" name="Picture 3"/>
          <p:cNvPicPr>
            <a:picLocks noChangeAspect="1" noChangeArrowheads="1"/>
          </p:cNvPicPr>
          <p:nvPr/>
        </p:nvPicPr>
        <p:blipFill>
          <a:blip r:embed="rId3"/>
          <a:srcRect/>
          <a:stretch>
            <a:fillRect/>
          </a:stretch>
        </p:blipFill>
        <p:spPr bwMode="auto">
          <a:xfrm>
            <a:off x="4714876" y="3857628"/>
            <a:ext cx="4286280" cy="1107690"/>
          </a:xfrm>
          <a:prstGeom prst="rect">
            <a:avLst/>
          </a:prstGeom>
          <a:noFill/>
          <a:ln w="9525">
            <a:noFill/>
            <a:miter lim="800000"/>
            <a:headEnd/>
            <a:tailEnd/>
          </a:ln>
          <a:effectLst/>
        </p:spPr>
      </p:pic>
      <p:sp>
        <p:nvSpPr>
          <p:cNvPr id="9" name="CaixaDeTexto 8"/>
          <p:cNvSpPr txBox="1"/>
          <p:nvPr/>
        </p:nvSpPr>
        <p:spPr>
          <a:xfrm>
            <a:off x="5786446" y="5143512"/>
            <a:ext cx="1854547" cy="369332"/>
          </a:xfrm>
          <a:prstGeom prst="rect">
            <a:avLst/>
          </a:prstGeom>
          <a:noFill/>
        </p:spPr>
        <p:txBody>
          <a:bodyPr wrap="none" rtlCol="0">
            <a:spAutoFit/>
          </a:bodyPr>
          <a:lstStyle/>
          <a:p>
            <a:r>
              <a:rPr lang="pt-BR" dirty="0" err="1" smtClean="0"/>
              <a:t>Cusco</a:t>
            </a:r>
            <a:r>
              <a:rPr lang="pt-BR" dirty="0" smtClean="0"/>
              <a:t> x São Paulo</a:t>
            </a:r>
            <a:endParaRPr lang="pt-B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78098"/>
          </a:xfrm>
        </p:spPr>
        <p:txBody>
          <a:bodyPr/>
          <a:lstStyle/>
          <a:p>
            <a:r>
              <a:rPr lang="pt-BR" dirty="0" smtClean="0"/>
              <a:t>Um dia na Fronteira</a:t>
            </a:r>
            <a:endParaRPr lang="pt-BR" dirty="0"/>
          </a:p>
        </p:txBody>
      </p:sp>
      <p:sp>
        <p:nvSpPr>
          <p:cNvPr id="3" name="Espaço Reservado para Conteúdo 2"/>
          <p:cNvSpPr>
            <a:spLocks noGrp="1"/>
          </p:cNvSpPr>
          <p:nvPr>
            <p:ph idx="1"/>
          </p:nvPr>
        </p:nvSpPr>
        <p:spPr>
          <a:xfrm>
            <a:off x="457200" y="1196752"/>
            <a:ext cx="8229600" cy="4929411"/>
          </a:xfrm>
        </p:spPr>
        <p:txBody>
          <a:bodyPr>
            <a:normAutofit/>
          </a:bodyPr>
          <a:lstStyle/>
          <a:p>
            <a:pPr marL="0" indent="0">
              <a:buNone/>
            </a:pPr>
            <a:r>
              <a:rPr lang="pt-BR" sz="2000" dirty="0" smtClean="0"/>
              <a:t>Ao chegar na fronteira, vamos precisar passar ao menos uma noite em Corumbá. Uma vez que não se consegue embarcar no Trem da morte no mesmo dia da chegada. Assim, precisar providenciar um hotel para passar a noite.  E aproveitar a oportunidade para atravessar a fronteira e conhecer a estação de trem, “cambiar </a:t>
            </a:r>
            <a:r>
              <a:rPr lang="pt-BR" sz="2000" dirty="0" err="1" smtClean="0"/>
              <a:t>la</a:t>
            </a:r>
            <a:r>
              <a:rPr lang="pt-BR" sz="2000" dirty="0" smtClean="0"/>
              <a:t> </a:t>
            </a:r>
            <a:r>
              <a:rPr lang="pt-BR" sz="2000" dirty="0" err="1" smtClean="0"/>
              <a:t>plata</a:t>
            </a:r>
            <a:r>
              <a:rPr lang="pt-BR" sz="2000" dirty="0" smtClean="0"/>
              <a:t>”</a:t>
            </a:r>
            <a:endParaRPr lang="pt-BR" sz="2000" dirty="0"/>
          </a:p>
        </p:txBody>
      </p:sp>
      <p:sp>
        <p:nvSpPr>
          <p:cNvPr id="6" name="CaixaDeTexto 5"/>
          <p:cNvSpPr txBox="1"/>
          <p:nvPr/>
        </p:nvSpPr>
        <p:spPr>
          <a:xfrm>
            <a:off x="539552" y="3140968"/>
            <a:ext cx="1829347" cy="369332"/>
          </a:xfrm>
          <a:prstGeom prst="rect">
            <a:avLst/>
          </a:prstGeom>
          <a:noFill/>
        </p:spPr>
        <p:txBody>
          <a:bodyPr wrap="none" rtlCol="0">
            <a:spAutoFit/>
          </a:bodyPr>
          <a:lstStyle/>
          <a:p>
            <a:r>
              <a:rPr lang="pt-BR" dirty="0" smtClean="0"/>
              <a:t>No lado boliviano</a:t>
            </a:r>
            <a:endParaRPr lang="pt-BR" dirty="0"/>
          </a:p>
        </p:txBody>
      </p:sp>
      <p:sp>
        <p:nvSpPr>
          <p:cNvPr id="7" name="AutoShape 4" descr="http://farm6.staticflickr.com/5001/5371220088_8c0979299e_b.jpg"/>
          <p:cNvSpPr>
            <a:spLocks noChangeAspect="1" noChangeArrowheads="1"/>
          </p:cNvSpPr>
          <p:nvPr/>
        </p:nvSpPr>
        <p:spPr bwMode="auto">
          <a:xfrm>
            <a:off x="63500" y="-136525"/>
            <a:ext cx="9229725" cy="51911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CaixaDeTexto 7"/>
          <p:cNvSpPr txBox="1"/>
          <p:nvPr/>
        </p:nvSpPr>
        <p:spPr>
          <a:xfrm>
            <a:off x="3214678" y="2857496"/>
            <a:ext cx="5650458" cy="800219"/>
          </a:xfrm>
          <a:prstGeom prst="rect">
            <a:avLst/>
          </a:prstGeom>
          <a:noFill/>
        </p:spPr>
        <p:txBody>
          <a:bodyPr wrap="none" rtlCol="0">
            <a:spAutoFit/>
          </a:bodyPr>
          <a:lstStyle/>
          <a:p>
            <a:pPr algn="just"/>
            <a:r>
              <a:rPr lang="pt-BR" sz="1400" dirty="0" smtClean="0"/>
              <a:t>Em porto </a:t>
            </a:r>
            <a:r>
              <a:rPr lang="pt-BR" sz="1400" dirty="0" err="1" smtClean="0"/>
              <a:t>Guijarro</a:t>
            </a:r>
            <a:r>
              <a:rPr lang="pt-BR" sz="1400" dirty="0" smtClean="0"/>
              <a:t>, muitos são os albergues. Tenho encontrado muitas </a:t>
            </a:r>
          </a:p>
          <a:p>
            <a:pPr algn="just"/>
            <a:r>
              <a:rPr lang="pt-BR" sz="1400" dirty="0" smtClean="0"/>
              <a:t>referencias sobre o alojamento Cochabamba melhor  opção indo de ônibus</a:t>
            </a:r>
          </a:p>
          <a:p>
            <a:endParaRPr lang="pt-BR" dirty="0"/>
          </a:p>
        </p:txBody>
      </p:sp>
      <p:sp>
        <p:nvSpPr>
          <p:cNvPr id="9" name="AutoShape 8" descr="data:image/jpeg;base64,/9j/4AAQSkZJRgABAQAAAQABAAD/2wCEAAkGBhQSERQUExQWFRQWGBQUFhQYFRcVFRUUFRQWFhUUFRUXHCYeFxkjGRUUHy8gJCcpLCwsFR4xNTAqNSYrLCkBCQoKDgwOGg8PGiklHyApKi8sLCkpLCksLCwpLCwsLywpLCwsLCwsLCwsLCwsKSwsLCwsLCwpKSwpLCwpLCwsKf/AABEIAMIBAwMBIgACEQEDEQH/xAAbAAABBQEBAAAAAAAAAAAAAAAFAAIDBAYBB//EAEoQAAIBAgQCBwMJBAkDAgcAAAECEQADBBIhMQVBBhMiUWFxgTKRoQcUI0JSscHR8BVikuFDU3KCk6KywvEzc9IWgyU0VGOjs9P/xAAaAQACAwEBAAAAAAAAAAAAAAABAgADBAUG/8QAMBEAAgECBQMCBAcBAQEAAAAAAAECAxEEEiExQRNRYRShBRUy0SJScYGR4fCxQlP/2gAMAwEAAhEDEQA/APMl15wfHbU9/KrIwmjMCCAYmYnyB1q9jejFxBoM+pU5ATBHLv2pcEwZZbzBAzJbNwSAywGUPmUjUZGbxBANJFqa/CVXNH0E6HDHi6BcNsqq5ie1OYnQDltW3X5KrgC/TqcuolWHKPy91UPkNTXE+VsfFq9TxWJW2jO5yqoJJ7hSuCe5atjzWx8k1xHDB7TQZykuAf8ALV+70HxDdlhZZNx2znWZmHKbSSYiNT36HOi/F719yXUhYk7FdtIjVTptrWmikhCMtbeAzppOzMdwPgd/C2ygtZ5bNPXJpoBABHcBRGb/ADw7+ly0f94rQRXYrVGbirIq6cTNveugf/L3p5f9MifS5TL2KeDFm/P/AG55+B7qu9JuKvaW3bsx195wluRIAkF3I7gPvpdFuLtftMLsC9adrd0RHaB0MdxH3Gm6sgdKJTOPP9Vf/wAC5+App4mOaXh/7F7/AMKJ9HeJNftuzxK3btsQI7KNAnxqLjPGri3Uw+HRXvOpclyQiIDGZo1OvKj1WDoxB54vb5lx52ro+9Kb+27PO6o85X7xU2I43isKyHFLaayzBDctZgUJ2JVtx+vCj+OuOttjbUO4iFLZQdRPa5aTR6z7E6KM2OM2D/TW/wDEX86kXiNs7XbZ8rin8as8L4u12/csXrC22RA/ti4CGMD6tQ3eM2BiepNhSucWjeyrlF1lzC3Eem+9HreAdBdzq4lTs6/xD86cH8fjS6RYnD4VUZsMlzOSsBEnRZ5jwp2NOCt4cX2sWyjBSoFpCzZ9gBG/5Gj1vAOh5EAfGuwfGoFGCa1au/N1C3XW2v0aghmYqJg6CVNR8Q+ZWrptm1czABj1YuGAdj2GqdZdgdDyXCaZNRWLeEa090dciJ7RL4hCIAOilpO/KpFwWGNnr1vXhagnN110wAYOhk7+FHrInRZ2aU1BiVw1tgrYu4pIDAFx7LbHtIalwmCtXQxt4u4wX2iGtELM7zb02Puo9aIOix00pqK1YtM2VMbLbR9ASfKE1q3+wbn/ANQfW0n4RU6sSdGRDNcmrP7Euf1w/wAIf+Vc/Yt3+uX/AAj+Fyp1Yg6MivNcJqx+xr39Zb/wm/8A6Vw8IvfatH+64/3Gj1Yg6UiCaU01rbq5R8sgKwKzsxYc/wCz8a7Viaauitqzsya2dKVctnSlQAVMB0fSyTHaEhu0ozBhsQw1FD+jvQSzhGuspL9YCsMBAtkyU8Z0BPhWhw6sFUOZaBmPe0a/GpYqiKUVZGgDdEejVvB3r62icrrbfKdcvauDKDzGnOh/S/pEHJtZSLaXArPO7rpGX7IJ3PMVp8B/17n/AG7P+u9Wd6T4ZLt11TSQBdPJmBgQO8DQnwHdWSv4NNOoqdpMv9B5yOS09ogJyCAmGHfM7/yrUViOAWhauoSdCxAOwA9kzHiVrb0tFtxsx6k4zeaGz7ipVguM425jMU9lHZbNrskLu75ssbwSW0E6AKTUeES/gsWlkuSl0dkFiwDEkLPKc0AwNjWzpab62vYoz+NDQ4rosL+Je7iCGQKEtIrMpUbszERqT3d/hSwHRo4bFdZYgWXTLdRmYtmBlXUmZ9T31Q6SdI7jGzYw5yvdUOzzBRTynloGJPIChVzFYrBG3da7ce05gh+fP2SxjTUbHTUVI0syWur2RHOz22C/DsHj8OHRLdhlL3HBLtPbafCrfEuG4jrbWKshDdFsW7tpjCsp7RCtyIafcPWxxvpCLGG60QXJyKORYzr5QCfdWXfF49E+cdaWAhmTL2VVoIBERsQSBtO9CFPMr3sGU7OwaxmBxWMKJetpYshld4uC475dlEaAfrwq3i7mKs33dEN+y4WEDqrW2AgwG3B3/WtXH9I2OAN62crxbIMAxmcKRB0kEMPSasYPi9w4BrpM3BaL5oHtZSQY27qXI7X82DmV7eLkGDs31OJxb2ouuqrbsKQzAKOzmI01JB9DVW10LvHD5GxBBf6VkyKR1phic/tTm5+FWuCdIbj4R7twgsq3WmAPZ0AgUK4D01v3LypcCEMrkQuUkqpIgz+6RTdGX4vAvUWnkIXxdvrgTctOHW9F0FTAhSpY6eyd521qrw3g13rjacHqML1j2iQYcvrb88oJ8jRPpX0iuYbqeqCt1mb2gTtliII+1VHB9Nbq3Vt4myEzGARIgzGskgidN9KCpSccyC6iTsRWrLDAYIFSCL9qRBkfSPuOVd43iOrx7k32sA2kGZUz5u0eyRB86OdIuP8AzaytwKGLMFAJI5En7qi6NdJvnQaUyFSBAMgggkHYdze6hkeXPwHOs2XkoYnFB+H4kjEG/oRnKdWV0XsxAneZ8aHcVQ4Szdt/0OIt5k7kvBVzL4Bhr6edFOMdNVsXntGzmyxrmAmVDbZfGiuM4tbGGa8y5kUA5SAZLAZQJ01zD31HTkrXW+xFNO/go8ftj9nEwJ6u1rGu6c6f0nwwGHELCZ7Ru5RBNsHtTHpUnBOP28YHXq4C5QVbKQZzECP7tV8X05sI722R+yWQ6LBgwfrbVOlK+W2pM8bXuLjPzP5s0dV7J6vJlzZo7OWNZmPxo1wvN1NvPOfIuad82UTPjQ3g3zO99JZt28wOvYAZTuNPxHdVvivHbWHy9YSM0xAJ2idvMUMkr2tqHMrXCNcqvgOIJeQPbMqfCDoSNj4g1O7QCTy191K9A7mcwvE3t4hxcLEO0ZTsoEwy+Eb+hq1Y4+DfK5hkPZWBrmBOpPc0MB5eNAcZL9Y7mWAX0zOdB5AUzh1s/OFSNEZ3mDsEbLrtuR7650K0s+Vdzo1KEVTz+Azj7obENp/R2/8AXdpuQdw91UOK3Ie8e7DgjvkPdrvD8czrqoMaSrBo0+uDBVu8a7iu7TeiRwqi1bCdtRG1KuJd05/ClTFRgsN8p14HtpbPhBU+cg1Pd+VB9MtpB4EsxPuiKgxXyd3DtknvzRr5RrQLH9BL9oZmK7xOaSdzy22rBGq2b3BI9P6EcZbFddcYKD9GkLMaBzz59qrvG+EprdBgkiV5Mx7Oh3B1BP8AYHdQP5KcOUw94HfrAPcg/OttdshhDAEHkaE1mTDli99jPcL4RN11uD2MrBc0+2Njptv+hWlqsMAocOJBAA0YwQBABHOrNCCaWobRX0mA6DsDcuE+0byz/BfP3zW4xFtGIVjB3gOVJHoQSK8+4ph7uBxbuiF7TsLgiYHaJgkeyRLrryapMK13FYoYm4mSBlsoZ1YA5YkSVUkuzbaRWypBSbnfS3+RTCTSUeRXrKjid1QIVbZVR3DqVX7mNGflGA+aL/3Fj+F6FdLsE+GxCYhQWRkFtz+8EyGTylYIPeKg4xxr9ovbtopS0nbuMY05MxiQABIHMlop4q8oz4S/4K3pKPLZzpM5NnCqdiRPn1Ngf7jW8wthWtsrAFWa6CIkEZ2ER5Vmul3BmfCK6qcyMXKjcIwiP7oCfwmqF/pwGwrW0Di88iRsCxlipBkkkmB40mV1IRy937jZlCTv4CnS/h62sE+XQTbAACqo+kzaBQOZNALXFcUuEZOo+ia2B1kHRMsZt+7Xar3GhcHDctxizBrQYsSxzlmZlk/ZBVfNTV1MMv7OutlGbqLYmBI+gTn600ZKMUrX/EBpuT40A1vE5OFn985PfeJPwQ1SuXltfM7ispKBc4BBIObrGkDb/qMv900zFsThsLbH1jcPr1rqv+o0U450TS3h2u2wQFPNyxK58kxlEcjvVycU7PmT+xW02rrhL7ljptej5od8huad+RrY+MfGhPEuNLfewjILKo0sx1JzMMzGANgKm4pjw/zEsdsrMe6GtqxP9625q30nx+HfCqFcPezA+2XKiTmJk6CPw7qrgrZY2769hpa5nfsT9MrhuHCWti5LEbwbjgAektUPR5uoxt5IhT2lH7uYMv8A+N2odiMCbuIt2nLDJYt54EspWznIAJGpYgeZqe5wg4PFWJLZXJWWygw30beySNA4NGyUOnfWzBrmz25I+lNgvjcRH1Rn9FtpPwqTH8SLYGxaG7kA/wDtSgH/AOv3VYW31vEL4P17bKfNrVtT8TQro9hmfE2lOyMWjkCuvxYKKsTTir/+Un7CNNN+W0H+gCZXvKdwyKfMC8PwqDh2OtW8XietbKDcOuuwd52HlU/QJfpb/g6/deqHhXDUvYvFB1DfSECQTE3HmII7qqk1mm5dlt+xZFO0beSTo1dVsbea0ItEgKNtS6kQPJbh8BS6XL1+Nt2Z2UDyJzOfgBUWM4cuF4hYWyYzZZUToHJUjUkxGvpVK5cu38bceyQHEwSRAAAt8wd5+NFfXnX5dL/xqB/TlfcO/J9ipRkO6sf8wBHxV62DHTXavPei7vZxdxLkZiMx2iQQxIj91nrd451FtsxABBEnxER51mxGk2++pdS1ikYrG4oZrgHsmIB3yhpVj56/CtHwy2Rbdp7LcvGd/wAPSqbcPUWrVwxObt7doZjEnwAjymj2IQLbIGgAAA7gNq5lGks+f/am+daTpKnLvuY7i+C625cQMyk2U1XfS65jyNc4PhzCsSpBWR9HDAGNM067TJE1BxvjKWMSM6lg9oAQR9W452O+9DMF0sW0qg23IURmDAjYb/Z5+FdWM0ranMlGTvobO2mmw95pUBs9N7JA7Nz3KfjmrtWdSPcq6cuxp7grPdKx9GP7Q/0mtFc50A6Vj6L+8P8ASa58dzXLYEdEek4w1u4htlpuZpDR9RBER4VoV6dqRPUvA3IIIHrFefYHZv7R+4VqeCcVSzYJYsT1oORWAzDqzo4O6fyrHKvLqyjeyR6OGBpemhUyXk7cvkN/+uk3Nq4B36RTv/XdrnbuD+H86DYXi30WHFx+x1rZ1mQLa5MoI+yD91M4urXFRWuI90G6+YOpAtQCBm23BIFF1p2un7AWDo58soW1fL4v48e6DN7pjhnHaS54aCR5ENIrmG6UYRCSFcMd2K5mPgWLE0L4A30aZSgHWMcQGyybUCNG1Kxm251ILS9T1ix1a2MQkkiQ7XDkUjfNBFFVJtXuv4EnhsPGTjle9t/18c20C93phhXENnj+z+RqCzx3BgjVzBkAqcoPflGk+O9VMPgT86zqEKA20uLCnKnVIxcg6Aab99RJgbZw3VynXOrXlEHOTMooMRBQHSdyKbPU8f79xHh8Np9XHO1++nBoB0uw32z/AAN+VURj8FmzC5lPeLeU/wAYTN8ar4rC28idlD2sMoC24ZSwUt1jcwwn1NMxmCtG7ZBCdq64BRSilFkdW/e2cAevjTOpUXYrjh8O+Jc9uFfsFbvF8EydWWTKNgUkCOcMpE1y3xLBi2ydahVtCCNIChQMoUCIUaRWV4zYhLbNbFq4S4KAZZVSMrZeW5HjFCpqieLnB2svc20vhVGrHMm/bj9jaLawcpF212NU7C9ntZtNPta0SbHYVrXVG7bZMuUgsNR415zSml9dPsO/gtPiT9jYPwjBsFU3LBVc2UZnEZjJ1F3vp2H4Fg1YMr2QRqDnLQe8B7hWfMGsbNdmm+YT/wAxX8Ep/m9kbm1wiwt43VuW5b2ibhZiMwY6ExJKj3mrXG+HWcSq5mEoSVIuBd4nUA9w91eeUqix8t7e4r+CR/P7f2bnDcAC32vgrnaZ+klQCQTC5e4d9S4Po2lvENdT6xJMsCBLZyFULp2gOewrC4dlzDOCV55YB9CdKPLwe0b1y2pufRrmPaQEmViCYAENzq6GLlNafpv/AEZa3wyFJ6y87f2HuDdHhh7jlSxDkMSSOWfQAD9/4UNxnQkm47pduAuzN2co3JMe0DpNAMXYyIjBm7RuiJ2yMANR503hxe5cROsZcxicx0+O9H101LbVk+URcM2fRX47b8ml4V0P6u5nZmZte28SJ0JABMsRpJOk7VN0e6MnD3WYsXzaTlCgalj9YzJihF7CMly2pvX16wHKCD1gbNlAK59jvM1Pa4fdYvkxNwhWZARnIlVBJchuwJMTrtVnqajumvdGb0NNJPOv4f6BPifR5mxa4hW0gBlykk6FTqO9THpR0JmUBgDoJBE6/wDNYXD3bzWywxTZgrXCksYVftNspPIVJb+eZbRN51N1wignUAicx8KV4lytdPbwP8vy3/Gt/P2NrcwqNGZQcsxI2nem4w9g1kboxa3Et/OGlgzSVZQAok6FZY+AmhHSDjWLs9k3yZCsCANQ2okMsg+BqOulvFkjgHPSM09L8/YqdOOHm9fQBoi3O0/0jVmVwN62T9JKgTtJ7hGutE+H8TuXrzG4xYhABMaDOe4VZxSghtvYb4SR8RWyFpxucuspUqjg+ATcskHXqiecoZ9YETSrQyK7T9OJT1JFMfLQh3w7ejj8qo8Z+VVLyZRZYazqw7o5V5rNT2cM7bKSO/Ye86VXGnroWOXcNP0tuAnqwoWZgiTJ31rg6Y3+637jVG1wpuceQO88ppo4Yx5gA98/fTPA5tXEvj8QqwWWM3ZeQmOmV77Nv410dM7v2U+NDv2M/IqfWon4ZcH1Z8oNK8ClvAdfE6//ANH/ACHMN08vowZVVWGxBINIdNrnO2vvNZx7ZXcEeYIps1U8NT2aGXxDEXvnNQvTZv6sejU4dPP/ALf+YfnWVmqk0PS0uxZ8yxP5v+G4Xp6f6s/xjltzp46c99tu/wBob99YqzvU9B4Wl2D8zxC/9ey+xsW6dKTLW3J7yZNdHTW3/Vv7qxtcNK8HSfHuMviuJXPsjajppa+xc/hp69MrPc4/umsQKcDQ9FSG+b4nuv4Rtx0xsfv/AMJpw6X4f7R/hNYeaWc9599D0VMb5xiPH8G7HS3Dfb/ymnDpVhv6wVhbdzUTJE7TTS9D0NPyN85r+P4N+OkuH/rVq/b6dWg7v1tti4hgygqRp9UiPqivMc1LN5e4UVg4rZsWXxapP6oxf7f2enHplaNvqy9rLLEHKMy5mk5TyqK50jsM+bPbGoOUdldI0gbDT415tm8B7h+VL0HuH5UHg0+WGPxWcdor35/c9WHS9Tda71lvOQVGuiAiBkHKBoPOpOH9K0tqBNtsrF1JcjKxjU5SMw0GhryUx3D3CuQO4UfSNO6kwP4mmrOmvfg9dt9JbfVNby2znJZmzkEtrBgGIE6DaorHHAqKoKnLcF2S25C5cpE7aV5QPIV0Dn+J/Ol9K/zewy+Jx1XTWuu7PY06VBSuRFCjPK9YxJNwAMQ8yu2kUJ6RcU68AgABVCiXzMQCTLMdWOteZZvP3n86Svrrr4Zmj4Gi8NJ6OXsSPxKnF3VPX9Wbro8s3Xj7A/1UVbCszssEzbby+tWQ4Z0xfDCLFq0kjtHKSx1OmYkkj+dOHTi6XLsokgiQSN9Cec6cq1RzQjlSOVXmqtR1Hpc9Dw/RclQcibDeKVYpPlQxYAEWtAB7LchH2qVPmkUZYgKzw8DZVHpmb3nb3VYgctT3nWPLxprPyH6Hefyp1q3JjkN/13n4Cu5GKWxjbfI5Bz8R98zTbjdWZ3Q+0Psn7Q8O+pQZOm1PAnQ1ZYW402huNjsRTtap27hstlOts7eHhRDKDqKJBk1G+ERt1U+gqauio0nuC5Sfg9s8iPImqzdGU5Mw9x/CjEUqqdGm+B1OS5Aq9G4Oj/5f5079gH7Y9386MxXQKR4an2G6su4F/YDfaHuP51z/ANPn7Y9386NxXYoemp9idWXcDDo/+/8A5f508cAX7Z9wovFdAo+np9idSXcFDgKd7H3flTxwW33MfNvyokTUbt6Cj0YdgZ5dwfd4Vb5Ag+DE/fUVvhKHSSD3SB7pGtXRqfuHhU+Iw4/n3HvqdGHYmd9wY/Ah9ph5gH7qiPATyceoI/Oi1u6R2W/58qlileHpvgPUkATwO5+6fU/lUZ4Pd+z/AJh+daGu0jwsBurIzR4Zd+wfh+dcPDrn2G91aelS+kj3YeszMjh937De6nDhl0/V+I/OtJSmh6SPcnWZnhwa53D30y9wx13A99aPNTMRazKfhTemgDqyAVvhxMT56awP0Ku2uF2uZefd+Fd4e3b12JiiQQc/Si6VOO6BnkyqvB7MfW/ipUQWxpuPfXKrz4dcoN5gUCTA85/3H8BU1xwogfrxNRhgo/Use+mW5Jk/8VvKSxaEVM40BqMCpLZ5UwBXbQdddj8D31StO1s5Ttyq4pg+FOvWQwg+hoEHJdBruWqKypg1at3aJCUCuxXJrs1CHa7XJpUCHYrsUqU1AnaRauRXWYKKBBpEamq7vm8hsO/xrrEsfCuOaNiHU3q8BIqjbq6hoMhE1vkfQ1GVK6H31aImmg8mqEIQa7XXtR5UwNUIdmlnpjXAKq4i6DQsQu5qa1yhwxJFcbEzRsQtNf18PjVy0QVJGgHeZPP8qEGQxESdgB31LiMQUUq2hO2o1nSPLc+6ufiMRFL8L1/YsjF8j3KrljRjOh3AkktFSviSCduZ0YGdwDHdIj/mhl266kyCeyBrpDMojfccvU99ctWjmUSFETtIiZkjmNfjXCqV6k1ZsvUUgmLtxtRInWDP5VyqY41l7ObbuUH4/hy2pVmvW4GsRFixq3YSobaegqcvA0r25hJRXJg1Er05nmiQnLSK5buRoarh4p/WTUIWHQMKrm2Vrq3CKlFyahBq3KeLlMcCmgVCFgNTgagWpFNAg+acKiNyKY12aliXJnvxtUIUnU7VxV5mkzztRsQc791MFcmugd9Qg+3VtTVRKsKahCWaa799cLVXvXgQRS2CPu342PpVG5iNZFR3bvfUTNRAPe9NRF6azUwtRIOLVxLpBBG4girt3hea31tsygHaUkZ0I3nvHMHuqth76jcaw0nnMGB4CY99ZKmIioNpXtuvuWulKLVzlrHFZEDtaDlDRoSe7T/Mabexmp7MxpMSCQm5nYyGNV8TcLjMdAMqgc5jTz2+NMXEKgBbvMgGQc2jT6H4CvO1UpSzJbmhIfZL3AWykxJZge0SVBC6nXbfx8qkOLAKprASDpJzGJbvmdJqJUYoolpc78isajTlCk1FYC3G0zHSeyJ2I084086rsuRghbthhIZgNh7Ow05+VKmWMEjKCesE8gSBE6R2TypVVcBL1lcD1HT1r21jCShq7mqMGu0QEk1yuA0pqWIPFynLdqKaWapYhOblLPUGakTUsQn62u9fVea6Go2IWFM708NVYPTw9AhKWrtMz05TPOoQ6D3V0ClXbUllWPaIUepig3bUI4VKGohhOGB1Zzplzzp2WgEArroZE91Cw1Z6OIhWvl4LqtGVK2bkezaVTv3B3RVktUGIUEVoKStwrA27zHrZ3YAAkaAnYDyp3EMGtt/opNsqCCSTrMbnap+G3YdQTC5idInbvPrVjjWKaAmhBAMxBhSY++vP05VVi7eXc7U403hrgRjTCakK1EwrvNnGDHRi8etKAAq4IYEgCDod/wBaUMx+EyXHUfVZl5HYmNt9KOdDrEOXPdpWfxFwGcvtSTMxuf8AiuHUqvrVMm1lf9fJ0ZQtRhfuxXsKj5Mumb2oJIQrIDHzp1vhAW3LMD9YIAYMHYnTuJJ8RvtVY3hanaGAkb65TB8O1rU3EMZnyQ0KBuPaGVsoJ89/+K5bz3ST0E1GtZ0Vmk/WOX2coBgH7Ooj1qpauFIZZ3MaaAL7I8dTPoKIYSRbhmIUIYYCc0kADwga+c1YOAR+1mPsgbDVjIlfUDzIoZ8t0yXLtjGgqDK/xRz7p2rtCcLxJFQAgmNJ7Q2MbClVDpa7C2BY483NQffUq8e70+P8qDRSrvrFVVyO6MOwdXjqfZP69alXjNvxHoazorpp1jai7CvDwNMvFLX2vv8AyqRMbbOzD3issamwvtfruNWLHz5SFeHj3NSLi9/xFd0oOopVYsc+xX0PIZEUoFAMSxj1qsb7d595p1jl2B0H3NTApaUBwt9o9o+8139sD7R+NH10ewOgw6IpwNCkxJOobSu/Om76PrYdmDosJtXAaHDFN30vnLd9T1kOzJ0WGrdyRRfo5YzXgTsuvry/GsNieIOpWGIB328K9A6A4ZntMwliSTymNh6aGs9fFxlBxjuyyFFpqTCHGsaAqW9kMqe7XtL+NZfEWyhg+h760vFsGzpfQgyFzp/aQqd/IGslY4wtxIJExXLw2Ilh3e109/udKpRjVio31Wxe4bw18Q+RB4s3JR3k/hzrb4LoBhsqlmuOdzLZVPhlA0HrWe6IdLbdhHs3SFB7audg0AMrHkCACD4HvrVcH4yr+w6sp9lgZHwroSxbqax0Ri9PkdmcxPQDD3GDCbZAHsgZdNpU0WwnRPDdUVKi7miWcAnQQAsDsb8talt9Yd2U6Roh/wDLSn8JdwCHMkc435d5jasjSzZ+S9SeXLwJ+iODyBThrJH9gA/xDX41hek3R/BpeKW7YWAsgFj2j2uZ7iNK2nSTpEmFtF3k8lRdWZu5Z95NeG9I+lLYi8zoHtq8sylgxLSZgwIGwA8KqnOo1aMmi2moRd5K4bxN9cNbuBWGoIXXXXT4VkC2u9cMk+dWsNYUsRAOgPxq7DzjSTWrb3YmIvU12SKd9RBgeG8xzPlzqPD3QqNMHWPHUGT8BRk4QSBlHPSOdZ/GW4iRyH+maqlFMpirlqxxRgdge9TtEg6d21XsTdWLaIJJUQQRIYsQonTmqnXkT30Btkgyuu479xRfhj/SW1KA9pIB0B7R0bTmdB51nnTW6DlLC4a2gymCd589R99KhV7FuWJG2w22GgpUnTn3JkKhsn9Gu9Qf0a1b8C/fbTbQflTDwQzo5/hWttg50Zbqa4bRrUngZiM/+UVxuDN9ofwipYmdGXNs1NgrcuP1yNaD9jtr2l/hptrg5VgSRAnYETpRA5IqMkUwg0UuYWoHw1QUE4rYVXZdqIY61EetS8G4P1zSfYWfU03AVqUE9ho33A111G1VMPgixiI8T8KO4TATJAkA7+cha1HRnhS5jmCljIgwezGkD4z4VmnVszSqdldmOS3kAWZimPiAKJdIcOgb6Mx3g98BgPA6jTwoDdwrAjQ67Hcb99WqasZ7XZet3p2qQNQ6zKnWfwq9baRTp3A0RX7uW5baJykGDsYIMH3Vv+BdOrCHtjqy28A5Ryy6cvSvPMYNRUWVvsH3/wAqqnFT0ZZF2PTcR0zw7XZS5kEENKsQR3AQDyFYTi3ExevO6qEGiqAI7KjKuk6GAKGoDOqkevd6VKo0HjSZVDYvjeZI3FXNoWmb6NSWAAEkkkyW3bfSdq3vySSbd465Q65fPL2v9tea3QSYHfXsvye8N6rB253f6RvNgIHooWr4FM9Dc4e7pVu3HL1odhm0q9bO1OxEeLfKbj7lziF1c5C2sqKvIDKGJ8ySfh3VjGY6kmSdAfAGtl8qVvq+I3T9tLTj1QKfiprFruB3VQ27l6SLFq6Yjyn30b6MqpxtlT2gylXBGgPb/wDFT60Js4edK0XALD5x1SKLkiLzf0anLnbL9bQEAfvGq3IslF5Lm14hw62nV5UE9YggAa6N3+Vef9JMEbhUIp7CAmAD7VlY2PkfWtz0r4mbVkOkFlcEAnTZh8JmsmvSu0tuDZUmADr2mgRJlYgRO5kkctKVJ2ujNFpMyv7EYKAwYEkx2Y7h3+NE8HgHM6NmHaQkBdQxZTJOwZav8Vx3WEFbQRl2VSSAsaggjTzOsx4UNw965mMxlG6g68tvLbupXUbXAU0mBb+HJZiVgkkkd0nalRTGSHbc670qtUtB8prms0hZoeeMnurn7bP6FXZWZtAh1Nc6mqX7YNL9rnuH69almQudTXGsVV/a57hTTxc9wqWYCw2GqC5hab+1T4Um4gTyFEgI40kAev4V3Dcf6vDZMgGbMobn4k++ncVRrg0HfzoVb7JFu6Oydd9VnmD+FNZNDQ0NfwIfQ/Rgs5Oq6Sd4idDAj31WTF9UWRw6Lc9lSsnTZtRrH4VDwzFpaAyOVjnm117+VXeME4lATBcDssojN4N4b7Vg0zam2cJNXQDxlvU5SuU5omS0zpOhnQD1moVshTDMsxpuN9eQ7zH6irtnhV4LBTTQnUHbkB3R99MxXD7gA7HdJjXYTGmlNzYyWZRxFuToYExpygT6/wAqiwhmR3VNiMK/2T5RsfdXMFhYbXyFXQ0JYr43RlJ5a0z58vf8DVjilvUeRoaLEGRTjLYt4lsq6mC2v92rdvC9ka8h91CbtstqdeVGlvT1YHdr7vzqmpfgLck/wA9rJD6frT86946PYdVw9oMYZUVTKncKARp415L0Y4WcTjNPYtwzHvgiAPMj4GvXrIgR8a00lpdlc5OyXJftlQfbXeI1Gvuqx8+QHcmO5WP4UMXECdifL86mtPJk+gq1pCKTPK/lb4vavYpBbDh7aG3czLlG+dCuuujn4Vhbdztedaf5T7pPEbsgCFtKI5jqwQT46x6VklBJ0rPJal8WHCsZCOcj7q0nB8SLIJLasNthp41l7d2Qo5gz6bTRh8aiIpIl4MDuk8/yrPlVzTOpLJbuC8XxO5dABZ2ImJcmdeQqkltiszsJ5Dn+dSMg/R+NNS3vDESZ5b99W68GWwQwt/sgmCREsSd+QJHkKYmKaQ4WMwk6kzqQDv4eH3URwHBkYGWILCDAHhsPQUYs8DRUKqxiDpAiYMffVUl4CkAsPxGFAKhj39/d8KVUc0aUquyI02DGQd1RBR3UqVbDkiKinBRO1KlRAJlprrSpUAiVakiu0qhGRXBQbiY7XpSpUsth4blzAqMqf2vwNH8CoFtdPrN95pUq5lTf9zrR5/QJ26ZiRpSpU/Jj4AuMGvpQ26NaVKrCIrcT9pfL8apAUqVOBbHYqWzuPL8aVKhIshubX5NV7V3zt/c9b2+oynSlSrRH6TNL6iq7kRqaKYBB3UqVAh5L8qS//EH/ALFr/TWRtjWuUqrkWxCHCh9Iar3G7beZ++lSqpblsvpR2psKNaVKrClmiwXKjS+yfJv9JpUqrmSBiQKVKlSms//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AutoShape 10" descr="data:image/jpeg;base64,/9j/4AAQSkZJRgABAQAAAQABAAD/2wCEAAkGBhQSERQUExQWFRQWGBQUFhQYFRcVFRUUFRQWFhUUFRUXHCYeFxkjGRUUHy8gJCcpLCwsFR4xNTAqNSYrLCkBCQoKDgwOGg8PGiklHyApKi8sLCkpLCksLCwpLCwsLywpLCwsLCwsLCwsLCwsKSwsLCwsLCwpKSwpLCwpLCwsKf/AABEIAMIBAwMBIgACEQEDEQH/xAAbAAABBQEBAAAAAAAAAAAAAAAFAAIDBAYBB//EAEoQAAIBAgQCBwMJBAkDAgcAAAECEQADBBIhMQVBBhMiUWFxgTKRoQcUI0JSscHR8BVikuFDU3KCk6KywvEzc9IWgyU0VGOjs9P/xAAaAQACAwEBAAAAAAAAAAAAAAABAgADBAUG/8QAMBEAAgECBQMCBAcBAQEAAAAAAAECAxEEEiExQRNRYRShBRUy0SJScYGR4fCxQlP/2gAMAwEAAhEDEQA/APMl15wfHbU9/KrIwmjMCCAYmYnyB1q9jejFxBoM+pU5ATBHLv2pcEwZZbzBAzJbNwSAywGUPmUjUZGbxBANJFqa/CVXNH0E6HDHi6BcNsqq5ie1OYnQDltW3X5KrgC/TqcuolWHKPy91UPkNTXE+VsfFq9TxWJW2jO5yqoJJ7hSuCe5atjzWx8k1xHDB7TQZykuAf8ALV+70HxDdlhZZNx2znWZmHKbSSYiNT36HOi/F719yXUhYk7FdtIjVTptrWmikhCMtbeAzppOzMdwPgd/C2ygtZ5bNPXJpoBABHcBRGb/ADw7+ly0f94rQRXYrVGbirIq6cTNveugf/L3p5f9MifS5TL2KeDFm/P/AG55+B7qu9JuKvaW3bsx195wluRIAkF3I7gPvpdFuLtftMLsC9adrd0RHaB0MdxH3Gm6sgdKJTOPP9Vf/wAC5+App4mOaXh/7F7/AMKJ9HeJNftuzxK3btsQI7KNAnxqLjPGri3Uw+HRXvOpclyQiIDGZo1OvKj1WDoxB54vb5lx52ro+9Kb+27PO6o85X7xU2I43isKyHFLaayzBDctZgUJ2JVtx+vCj+OuOttjbUO4iFLZQdRPa5aTR6z7E6KM2OM2D/TW/wDEX86kXiNs7XbZ8rin8as8L4u12/csXrC22RA/ti4CGMD6tQ3eM2BiepNhSucWjeyrlF1lzC3Eem+9HreAdBdzq4lTs6/xD86cH8fjS6RYnD4VUZsMlzOSsBEnRZ5jwp2NOCt4cX2sWyjBSoFpCzZ9gBG/5Gj1vAOh5EAfGuwfGoFGCa1au/N1C3XW2v0aghmYqJg6CVNR8Q+ZWrptm1czABj1YuGAdj2GqdZdgdDyXCaZNRWLeEa090dciJ7RL4hCIAOilpO/KpFwWGNnr1vXhagnN110wAYOhk7+FHrInRZ2aU1BiVw1tgrYu4pIDAFx7LbHtIalwmCtXQxt4u4wX2iGtELM7zb02Puo9aIOix00pqK1YtM2VMbLbR9ASfKE1q3+wbn/ANQfW0n4RU6sSdGRDNcmrP7Euf1w/wAIf+Vc/Yt3+uX/AAj+Fyp1Yg6MivNcJqx+xr39Zb/wm/8A6Vw8IvfatH+64/3Gj1Yg6UiCaU01rbq5R8sgKwKzsxYc/wCz8a7Viaauitqzsya2dKVctnSlQAVMB0fSyTHaEhu0ozBhsQw1FD+jvQSzhGuspL9YCsMBAtkyU8Z0BPhWhw6sFUOZaBmPe0a/GpYqiKUVZGgDdEejVvB3r62icrrbfKdcvauDKDzGnOh/S/pEHJtZSLaXArPO7rpGX7IJ3PMVp8B/17n/AG7P+u9Wd6T4ZLt11TSQBdPJmBgQO8DQnwHdWSv4NNOoqdpMv9B5yOS09ogJyCAmGHfM7/yrUViOAWhauoSdCxAOwA9kzHiVrb0tFtxsx6k4zeaGz7ipVguM425jMU9lHZbNrskLu75ssbwSW0E6AKTUeES/gsWlkuSl0dkFiwDEkLPKc0AwNjWzpab62vYoz+NDQ4rosL+Je7iCGQKEtIrMpUbszERqT3d/hSwHRo4bFdZYgWXTLdRmYtmBlXUmZ9T31Q6SdI7jGzYw5yvdUOzzBRTynloGJPIChVzFYrBG3da7ce05gh+fP2SxjTUbHTUVI0syWur2RHOz22C/DsHj8OHRLdhlL3HBLtPbafCrfEuG4jrbWKshDdFsW7tpjCsp7RCtyIafcPWxxvpCLGG60QXJyKORYzr5QCfdWXfF49E+cdaWAhmTL2VVoIBERsQSBtO9CFPMr3sGU7OwaxmBxWMKJetpYshld4uC475dlEaAfrwq3i7mKs33dEN+y4WEDqrW2AgwG3B3/WtXH9I2OAN62crxbIMAxmcKRB0kEMPSasYPi9w4BrpM3BaL5oHtZSQY27qXI7X82DmV7eLkGDs31OJxb2ouuqrbsKQzAKOzmI01JB9DVW10LvHD5GxBBf6VkyKR1phic/tTm5+FWuCdIbj4R7twgsq3WmAPZ0AgUK4D01v3LypcCEMrkQuUkqpIgz+6RTdGX4vAvUWnkIXxdvrgTctOHW9F0FTAhSpY6eyd521qrw3g13rjacHqML1j2iQYcvrb88oJ8jRPpX0iuYbqeqCt1mb2gTtliII+1VHB9Nbq3Vt4myEzGARIgzGskgidN9KCpSccyC6iTsRWrLDAYIFSCL9qRBkfSPuOVd43iOrx7k32sA2kGZUz5u0eyRB86OdIuP8AzaytwKGLMFAJI5En7qi6NdJvnQaUyFSBAMgggkHYdze6hkeXPwHOs2XkoYnFB+H4kjEG/oRnKdWV0XsxAneZ8aHcVQ4Szdt/0OIt5k7kvBVzL4Bhr6edFOMdNVsXntGzmyxrmAmVDbZfGiuM4tbGGa8y5kUA5SAZLAZQJ01zD31HTkrXW+xFNO/go8ftj9nEwJ6u1rGu6c6f0nwwGHELCZ7Ru5RBNsHtTHpUnBOP28YHXq4C5QVbKQZzECP7tV8X05sI722R+yWQ6LBgwfrbVOlK+W2pM8bXuLjPzP5s0dV7J6vJlzZo7OWNZmPxo1wvN1NvPOfIuad82UTPjQ3g3zO99JZt28wOvYAZTuNPxHdVvivHbWHy9YSM0xAJ2idvMUMkr2tqHMrXCNcqvgOIJeQPbMqfCDoSNj4g1O7QCTy191K9A7mcwvE3t4hxcLEO0ZTsoEwy+Eb+hq1Y4+DfK5hkPZWBrmBOpPc0MB5eNAcZL9Y7mWAX0zOdB5AUzh1s/OFSNEZ3mDsEbLrtuR7650K0s+Vdzo1KEVTz+Azj7obENp/R2/8AXdpuQdw91UOK3Ie8e7DgjvkPdrvD8czrqoMaSrBo0+uDBVu8a7iu7TeiRwqi1bCdtRG1KuJd05/ClTFRgsN8p14HtpbPhBU+cg1Pd+VB9MtpB4EsxPuiKgxXyd3DtknvzRr5RrQLH9BL9oZmK7xOaSdzy22rBGq2b3BI9P6EcZbFddcYKD9GkLMaBzz59qrvG+EprdBgkiV5Mx7Oh3B1BP8AYHdQP5KcOUw94HfrAPcg/OttdshhDAEHkaE1mTDli99jPcL4RN11uD2MrBc0+2Njptv+hWlqsMAocOJBAA0YwQBABHOrNCCaWobRX0mA6DsDcuE+0byz/BfP3zW4xFtGIVjB3gOVJHoQSK8+4ph7uBxbuiF7TsLgiYHaJgkeyRLrryapMK13FYoYm4mSBlsoZ1YA5YkSVUkuzbaRWypBSbnfS3+RTCTSUeRXrKjid1QIVbZVR3DqVX7mNGflGA+aL/3Fj+F6FdLsE+GxCYhQWRkFtz+8EyGTylYIPeKg4xxr9ovbtopS0nbuMY05MxiQABIHMlop4q8oz4S/4K3pKPLZzpM5NnCqdiRPn1Ngf7jW8wthWtsrAFWa6CIkEZ2ER5Vmul3BmfCK6qcyMXKjcIwiP7oCfwmqF/pwGwrW0Di88iRsCxlipBkkkmB40mV1IRy937jZlCTv4CnS/h62sE+XQTbAACqo+kzaBQOZNALXFcUuEZOo+ia2B1kHRMsZt+7Xar3GhcHDctxizBrQYsSxzlmZlk/ZBVfNTV1MMv7OutlGbqLYmBI+gTn600ZKMUrX/EBpuT40A1vE5OFn985PfeJPwQ1SuXltfM7ispKBc4BBIObrGkDb/qMv900zFsThsLbH1jcPr1rqv+o0U450TS3h2u2wQFPNyxK58kxlEcjvVycU7PmT+xW02rrhL7ljptej5od8huad+RrY+MfGhPEuNLfewjILKo0sx1JzMMzGANgKm4pjw/zEsdsrMe6GtqxP9625q30nx+HfCqFcPezA+2XKiTmJk6CPw7qrgrZY2769hpa5nfsT9MrhuHCWti5LEbwbjgAektUPR5uoxt5IhT2lH7uYMv8A+N2odiMCbuIt2nLDJYt54EspWznIAJGpYgeZqe5wg4PFWJLZXJWWygw30beySNA4NGyUOnfWzBrmz25I+lNgvjcRH1Rn9FtpPwqTH8SLYGxaG7kA/wDtSgH/AOv3VYW31vEL4P17bKfNrVtT8TQro9hmfE2lOyMWjkCuvxYKKsTTir/+Un7CNNN+W0H+gCZXvKdwyKfMC8PwqDh2OtW8XietbKDcOuuwd52HlU/QJfpb/g6/deqHhXDUvYvFB1DfSECQTE3HmII7qqk1mm5dlt+xZFO0beSTo1dVsbea0ItEgKNtS6kQPJbh8BS6XL1+Nt2Z2UDyJzOfgBUWM4cuF4hYWyYzZZUToHJUjUkxGvpVK5cu38bceyQHEwSRAAAt8wd5+NFfXnX5dL/xqB/TlfcO/J9ipRkO6sf8wBHxV62DHTXavPei7vZxdxLkZiMx2iQQxIj91nrd451FtsxABBEnxER51mxGk2++pdS1ikYrG4oZrgHsmIB3yhpVj56/CtHwy2Rbdp7LcvGd/wAPSqbcPUWrVwxObt7doZjEnwAjymj2IQLbIGgAAA7gNq5lGks+f/am+daTpKnLvuY7i+C625cQMyk2U1XfS65jyNc4PhzCsSpBWR9HDAGNM067TJE1BxvjKWMSM6lg9oAQR9W452O+9DMF0sW0qg23IURmDAjYb/Z5+FdWM0ranMlGTvobO2mmw95pUBs9N7JA7Nz3KfjmrtWdSPcq6cuxp7grPdKx9GP7Q/0mtFc50A6Vj6L+8P8ASa58dzXLYEdEek4w1u4htlpuZpDR9RBER4VoV6dqRPUvA3IIIHrFefYHZv7R+4VqeCcVSzYJYsT1oORWAzDqzo4O6fyrHKvLqyjeyR6OGBpemhUyXk7cvkN/+uk3Nq4B36RTv/XdrnbuD+H86DYXi30WHFx+x1rZ1mQLa5MoI+yD91M4urXFRWuI90G6+YOpAtQCBm23BIFF1p2un7AWDo58soW1fL4v48e6DN7pjhnHaS54aCR5ENIrmG6UYRCSFcMd2K5mPgWLE0L4A30aZSgHWMcQGyybUCNG1Kxm251ILS9T1ix1a2MQkkiQ7XDkUjfNBFFVJtXuv4EnhsPGTjle9t/18c20C93phhXENnj+z+RqCzx3BgjVzBkAqcoPflGk+O9VMPgT86zqEKA20uLCnKnVIxcg6Aab99RJgbZw3VynXOrXlEHOTMooMRBQHSdyKbPU8f79xHh8Np9XHO1++nBoB0uw32z/AAN+VURj8FmzC5lPeLeU/wAYTN8ar4rC28idlD2sMoC24ZSwUt1jcwwn1NMxmCtG7ZBCdq64BRSilFkdW/e2cAevjTOpUXYrjh8O+Jc9uFfsFbvF8EydWWTKNgUkCOcMpE1y3xLBi2ydahVtCCNIChQMoUCIUaRWV4zYhLbNbFq4S4KAZZVSMrZeW5HjFCpqieLnB2svc20vhVGrHMm/bj9jaLawcpF212NU7C9ntZtNPta0SbHYVrXVG7bZMuUgsNR415zSml9dPsO/gtPiT9jYPwjBsFU3LBVc2UZnEZjJ1F3vp2H4Fg1YMr2QRqDnLQe8B7hWfMGsbNdmm+YT/wAxX8Ep/m9kbm1wiwt43VuW5b2ibhZiMwY6ExJKj3mrXG+HWcSq5mEoSVIuBd4nUA9w91eeUqix8t7e4r+CR/P7f2bnDcAC32vgrnaZ+klQCQTC5e4d9S4Po2lvENdT6xJMsCBLZyFULp2gOewrC4dlzDOCV55YB9CdKPLwe0b1y2pufRrmPaQEmViCYAENzq6GLlNafpv/AEZa3wyFJ6y87f2HuDdHhh7jlSxDkMSSOWfQAD9/4UNxnQkm47pduAuzN2co3JMe0DpNAMXYyIjBm7RuiJ2yMANR503hxe5cROsZcxicx0+O9H101LbVk+URcM2fRX47b8ml4V0P6u5nZmZte28SJ0JABMsRpJOk7VN0e6MnD3WYsXzaTlCgalj9YzJihF7CMly2pvX16wHKCD1gbNlAK59jvM1Pa4fdYvkxNwhWZARnIlVBJchuwJMTrtVnqajumvdGb0NNJPOv4f6BPifR5mxa4hW0gBlykk6FTqO9THpR0JmUBgDoJBE6/wDNYXD3bzWywxTZgrXCksYVftNspPIVJb+eZbRN51N1wignUAicx8KV4lytdPbwP8vy3/Gt/P2NrcwqNGZQcsxI2nem4w9g1kboxa3Et/OGlgzSVZQAok6FZY+AmhHSDjWLs9k3yZCsCANQ2okMsg+BqOulvFkjgHPSM09L8/YqdOOHm9fQBoi3O0/0jVmVwN62T9JKgTtJ7hGutE+H8TuXrzG4xYhABMaDOe4VZxSghtvYb4SR8RWyFpxucuspUqjg+ATcskHXqiecoZ9YETSrQyK7T9OJT1JFMfLQh3w7ejj8qo8Z+VVLyZRZYazqw7o5V5rNT2cM7bKSO/Ye86VXGnroWOXcNP0tuAnqwoWZgiTJ31rg6Y3+637jVG1wpuceQO88ppo4Yx5gA98/fTPA5tXEvj8QqwWWM3ZeQmOmV77Nv410dM7v2U+NDv2M/IqfWon4ZcH1Z8oNK8ClvAdfE6//ANH/ACHMN08vowZVVWGxBINIdNrnO2vvNZx7ZXcEeYIps1U8NT2aGXxDEXvnNQvTZv6sejU4dPP/ALf+YfnWVmqk0PS0uxZ8yxP5v+G4Xp6f6s/xjltzp46c99tu/wBob99YqzvU9B4Wl2D8zxC/9ey+xsW6dKTLW3J7yZNdHTW3/Vv7qxtcNK8HSfHuMviuJXPsjajppa+xc/hp69MrPc4/umsQKcDQ9FSG+b4nuv4Rtx0xsfv/AMJpw6X4f7R/hNYeaWc9599D0VMb5xiPH8G7HS3Dfb/ymnDpVhv6wVhbdzUTJE7TTS9D0NPyN85r+P4N+OkuH/rVq/b6dWg7v1tti4hgygqRp9UiPqivMc1LN5e4UVg4rZsWXxapP6oxf7f2enHplaNvqy9rLLEHKMy5mk5TyqK50jsM+bPbGoOUdldI0gbDT415tm8B7h+VL0HuH5UHg0+WGPxWcdor35/c9WHS9Tda71lvOQVGuiAiBkHKBoPOpOH9K0tqBNtsrF1JcjKxjU5SMw0GhryUx3D3CuQO4UfSNO6kwP4mmrOmvfg9dt9JbfVNby2znJZmzkEtrBgGIE6DaorHHAqKoKnLcF2S25C5cpE7aV5QPIV0Dn+J/Ol9K/zewy+Jx1XTWuu7PY06VBSuRFCjPK9YxJNwAMQ8yu2kUJ6RcU68AgABVCiXzMQCTLMdWOteZZvP3n86Svrrr4Zmj4Gi8NJ6OXsSPxKnF3VPX9Wbro8s3Xj7A/1UVbCszssEzbby+tWQ4Z0xfDCLFq0kjtHKSx1OmYkkj+dOHTi6XLsokgiQSN9Cec6cq1RzQjlSOVXmqtR1Hpc9Dw/RclQcibDeKVYpPlQxYAEWtAB7LchH2qVPmkUZYgKzw8DZVHpmb3nb3VYgctT3nWPLxprPyH6Hefyp1q3JjkN/13n4Cu5GKWxjbfI5Bz8R98zTbjdWZ3Q+0Psn7Q8O+pQZOm1PAnQ1ZYW402huNjsRTtap27hstlOts7eHhRDKDqKJBk1G+ERt1U+gqauio0nuC5Sfg9s8iPImqzdGU5Mw9x/CjEUqqdGm+B1OS5Aq9G4Oj/5f5079gH7Y9386MxXQKR4an2G6su4F/YDfaHuP51z/ANPn7Y9386NxXYoemp9idWXcDDo/+/8A5f508cAX7Z9wovFdAo+np9idSXcFDgKd7H3flTxwW33MfNvyokTUbt6Cj0YdgZ5dwfd4Vb5Ag+DE/fUVvhKHSSD3SB7pGtXRqfuHhU+Iw4/n3HvqdGHYmd9wY/Ah9ph5gH7qiPATyceoI/Oi1u6R2W/58qlileHpvgPUkATwO5+6fU/lUZ4Pd+z/AJh+daGu0jwsBurIzR4Zd+wfh+dcPDrn2G91aelS+kj3YeszMjh937De6nDhl0/V+I/OtJSmh6SPcnWZnhwa53D30y9wx13A99aPNTMRazKfhTemgDqyAVvhxMT56awP0Ku2uF2uZefd+Fd4e3b12JiiQQc/Si6VOO6BnkyqvB7MfW/ipUQWxpuPfXKrz4dcoN5gUCTA85/3H8BU1xwogfrxNRhgo/Use+mW5Jk/8VvKSxaEVM40BqMCpLZ5UwBXbQdddj8D31StO1s5Ttyq4pg+FOvWQwg+hoEHJdBruWqKypg1at3aJCUCuxXJrs1CHa7XJpUCHYrsUqU1AnaRauRXWYKKBBpEamq7vm8hsO/xrrEsfCuOaNiHU3q8BIqjbq6hoMhE1vkfQ1GVK6H31aImmg8mqEIQa7XXtR5UwNUIdmlnpjXAKq4i6DQsQu5qa1yhwxJFcbEzRsQtNf18PjVy0QVJGgHeZPP8qEGQxESdgB31LiMQUUq2hO2o1nSPLc+6ufiMRFL8L1/YsjF8j3KrljRjOh3AkktFSviSCduZ0YGdwDHdIj/mhl266kyCeyBrpDMojfccvU99ctWjmUSFETtIiZkjmNfjXCqV6k1ZsvUUgmLtxtRInWDP5VyqY41l7ObbuUH4/hy2pVmvW4GsRFixq3YSobaegqcvA0r25hJRXJg1Er05nmiQnLSK5buRoarh4p/WTUIWHQMKrm2Vrq3CKlFyahBq3KeLlMcCmgVCFgNTgagWpFNAg+acKiNyKY12aliXJnvxtUIUnU7VxV5mkzztRsQc791MFcmugd9Qg+3VtTVRKsKahCWaa799cLVXvXgQRS2CPu342PpVG5iNZFR3bvfUTNRAPe9NRF6azUwtRIOLVxLpBBG4girt3hea31tsygHaUkZ0I3nvHMHuqth76jcaw0nnMGB4CY99ZKmIioNpXtuvuWulKLVzlrHFZEDtaDlDRoSe7T/Mabexmp7MxpMSCQm5nYyGNV8TcLjMdAMqgc5jTz2+NMXEKgBbvMgGQc2jT6H4CvO1UpSzJbmhIfZL3AWykxJZge0SVBC6nXbfx8qkOLAKprASDpJzGJbvmdJqJUYoolpc78isajTlCk1FYC3G0zHSeyJ2I084086rsuRghbthhIZgNh7Ow05+VKmWMEjKCesE8gSBE6R2TypVVcBL1lcD1HT1r21jCShq7mqMGu0QEk1yuA0pqWIPFynLdqKaWapYhOblLPUGakTUsQn62u9fVea6Go2IWFM708NVYPTw9AhKWrtMz05TPOoQ6D3V0ClXbUllWPaIUepig3bUI4VKGohhOGB1Zzplzzp2WgEArroZE91Cw1Z6OIhWvl4LqtGVK2bkezaVTv3B3RVktUGIUEVoKStwrA27zHrZ3YAAkaAnYDyp3EMGtt/opNsqCCSTrMbnap+G3YdQTC5idInbvPrVjjWKaAmhBAMxBhSY++vP05VVi7eXc7U403hrgRjTCakK1EwrvNnGDHRi8etKAAq4IYEgCDod/wBaUMx+EyXHUfVZl5HYmNt9KOdDrEOXPdpWfxFwGcvtSTMxuf8AiuHUqvrVMm1lf9fJ0ZQtRhfuxXsKj5Mumb2oJIQrIDHzp1vhAW3LMD9YIAYMHYnTuJJ8RvtVY3hanaGAkb65TB8O1rU3EMZnyQ0KBuPaGVsoJ89/+K5bz3ST0E1GtZ0Vmk/WOX2coBgH7Ooj1qpauFIZZ3MaaAL7I8dTPoKIYSRbhmIUIYYCc0kADwga+c1YOAR+1mPsgbDVjIlfUDzIoZ8t0yXLtjGgqDK/xRz7p2rtCcLxJFQAgmNJ7Q2MbClVDpa7C2BY483NQffUq8e70+P8qDRSrvrFVVyO6MOwdXjqfZP69alXjNvxHoazorpp1jai7CvDwNMvFLX2vv8AyqRMbbOzD3issamwvtfruNWLHz5SFeHj3NSLi9/xFd0oOopVYsc+xX0PIZEUoFAMSxj1qsb7d595p1jl2B0H3NTApaUBwt9o9o+8139sD7R+NH10ewOgw6IpwNCkxJOobSu/Om76PrYdmDosJtXAaHDFN30vnLd9T1kOzJ0WGrdyRRfo5YzXgTsuvry/GsNieIOpWGIB328K9A6A4ZntMwliSTymNh6aGs9fFxlBxjuyyFFpqTCHGsaAqW9kMqe7XtL+NZfEWyhg+h760vFsGzpfQgyFzp/aQqd/IGslY4wtxIJExXLw2Ilh3e109/udKpRjVio31Wxe4bw18Q+RB4s3JR3k/hzrb4LoBhsqlmuOdzLZVPhlA0HrWe6IdLbdhHs3SFB7audg0AMrHkCACD4HvrVcH4yr+w6sp9lgZHwroSxbqax0Ri9PkdmcxPQDD3GDCbZAHsgZdNpU0WwnRPDdUVKi7miWcAnQQAsDsb8talt9Yd2U6Roh/wDLSn8JdwCHMkc435d5jasjSzZ+S9SeXLwJ+iODyBThrJH9gA/xDX41hek3R/BpeKW7YWAsgFj2j2uZ7iNK2nSTpEmFtF3k8lRdWZu5Z95NeG9I+lLYi8zoHtq8sylgxLSZgwIGwA8KqnOo1aMmi2moRd5K4bxN9cNbuBWGoIXXXXT4VkC2u9cMk+dWsNYUsRAOgPxq7DzjSTWrb3YmIvU12SKd9RBgeG8xzPlzqPD3QqNMHWPHUGT8BRk4QSBlHPSOdZ/GW4iRyH+maqlFMpirlqxxRgdge9TtEg6d21XsTdWLaIJJUQQRIYsQonTmqnXkT30Btkgyuu479xRfhj/SW1KA9pIB0B7R0bTmdB51nnTW6DlLC4a2gymCd589R99KhV7FuWJG2w22GgpUnTn3JkKhsn9Gu9Qf0a1b8C/fbTbQflTDwQzo5/hWttg50Zbqa4bRrUngZiM/+UVxuDN9ofwipYmdGXNs1NgrcuP1yNaD9jtr2l/hptrg5VgSRAnYETpRA5IqMkUwg0UuYWoHw1QUE4rYVXZdqIY61EetS8G4P1zSfYWfU03AVqUE9ho33A111G1VMPgixiI8T8KO4TATJAkA7+cha1HRnhS5jmCljIgwezGkD4z4VmnVszSqdldmOS3kAWZimPiAKJdIcOgb6Mx3g98BgPA6jTwoDdwrAjQ67Hcb99WqasZ7XZet3p2qQNQ6zKnWfwq9baRTp3A0RX7uW5baJykGDsYIMH3Vv+BdOrCHtjqy28A5Ryy6cvSvPMYNRUWVvsH3/wAqqnFT0ZZF2PTcR0zw7XZS5kEENKsQR3AQDyFYTi3ExevO6qEGiqAI7KjKuk6GAKGoDOqkevd6VKo0HjSZVDYvjeZI3FXNoWmb6NSWAAEkkkyW3bfSdq3vySSbd465Q65fPL2v9tea3QSYHfXsvye8N6rB253f6RvNgIHooWr4FM9Dc4e7pVu3HL1odhm0q9bO1OxEeLfKbj7lziF1c5C2sqKvIDKGJ8ySfh3VjGY6kmSdAfAGtl8qVvq+I3T9tLTj1QKfiprFruB3VQ27l6SLFq6Yjyn30b6MqpxtlT2gylXBGgPb/wDFT60Js4edK0XALD5x1SKLkiLzf0anLnbL9bQEAfvGq3IslF5Lm14hw62nV5UE9YggAa6N3+Vef9JMEbhUIp7CAmAD7VlY2PkfWtz0r4mbVkOkFlcEAnTZh8JmsmvSu0tuDZUmADr2mgRJlYgRO5kkctKVJ2ujNFpMyv7EYKAwYEkx2Y7h3+NE8HgHM6NmHaQkBdQxZTJOwZav8Vx3WEFbQRl2VSSAsaggjTzOsx4UNw965mMxlG6g68tvLbupXUbXAU0mBb+HJZiVgkkkd0nalRTGSHbc670qtUtB8prms0hZoeeMnurn7bP6FXZWZtAh1Nc6mqX7YNL9rnuH69almQudTXGsVV/a57hTTxc9wqWYCw2GqC5hab+1T4Um4gTyFEgI40kAev4V3Dcf6vDZMgGbMobn4k++ncVRrg0HfzoVb7JFu6Oydd9VnmD+FNZNDQ0NfwIfQ/Rgs5Oq6Sd4idDAj31WTF9UWRw6Lc9lSsnTZtRrH4VDwzFpaAyOVjnm117+VXeME4lATBcDssojN4N4b7Vg0zam2cJNXQDxlvU5SuU5omS0zpOhnQD1moVshTDMsxpuN9eQ7zH6irtnhV4LBTTQnUHbkB3R99MxXD7gA7HdJjXYTGmlNzYyWZRxFuToYExpygT6/wAqiwhmR3VNiMK/2T5RsfdXMFhYbXyFXQ0JYr43RlJ5a0z58vf8DVjilvUeRoaLEGRTjLYt4lsq6mC2v92rdvC9ka8h91CbtstqdeVGlvT1YHdr7vzqmpfgLck/wA9rJD6frT86946PYdVw9oMYZUVTKncKARp415L0Y4WcTjNPYtwzHvgiAPMj4GvXrIgR8a00lpdlc5OyXJftlQfbXeI1Gvuqx8+QHcmO5WP4UMXECdifL86mtPJk+gq1pCKTPK/lb4vavYpBbDh7aG3czLlG+dCuuujn4Vhbdztedaf5T7pPEbsgCFtKI5jqwQT46x6VklBJ0rPJal8WHCsZCOcj7q0nB8SLIJLasNthp41l7d2Qo5gz6bTRh8aiIpIl4MDuk8/yrPlVzTOpLJbuC8XxO5dABZ2ImJcmdeQqkltiszsJ5Dn+dSMg/R+NNS3vDESZ5b99W68GWwQwt/sgmCREsSd+QJHkKYmKaQ4WMwk6kzqQDv4eH3URwHBkYGWILCDAHhsPQUYs8DRUKqxiDpAiYMffVUl4CkAsPxGFAKhj39/d8KVUc0aUquyI02DGQd1RBR3UqVbDkiKinBRO1KlRAJlprrSpUAiVakiu0qhGRXBQbiY7XpSpUsth4blzAqMqf2vwNH8CoFtdPrN95pUq5lTf9zrR5/QJ26ZiRpSpU/Jj4AuMGvpQ26NaVKrCIrcT9pfL8apAUqVOBbHYqWzuPL8aVKhIshubX5NV7V3zt/c9b2+oynSlSrRH6TNL6iq7kRqaKYBB3UqVAh5L8qS//EH/ALFr/TWRtjWuUqrkWxCHCh9Iar3G7beZ++lSqpblsvpR2psKNaVKrClmiwXKjS+yfJv9JpUqrmSBiQKVKlSms//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36" name="Picture 12" descr="https://encrypted-tbn2.gstatic.com/images?q=tbn:ANd9GcTo6DjpDmiSvLfjr6vBJngdsGxz9EcDfuRRvXguRLj5YPTG13VRH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4716" y="3510300"/>
            <a:ext cx="2846386" cy="213625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aixaDeTexto 10"/>
          <p:cNvSpPr txBox="1"/>
          <p:nvPr/>
        </p:nvSpPr>
        <p:spPr>
          <a:xfrm>
            <a:off x="3357554" y="3357562"/>
            <a:ext cx="5579541" cy="1754326"/>
          </a:xfrm>
          <a:prstGeom prst="rect">
            <a:avLst/>
          </a:prstGeom>
          <a:noFill/>
        </p:spPr>
        <p:txBody>
          <a:bodyPr wrap="none" rtlCol="0">
            <a:spAutoFit/>
          </a:bodyPr>
          <a:lstStyle/>
          <a:p>
            <a:r>
              <a:rPr lang="pt-BR" dirty="0" smtClean="0"/>
              <a:t>Li na internet sobre um </a:t>
            </a:r>
            <a:r>
              <a:rPr lang="pt-BR" dirty="0" err="1" smtClean="0"/>
              <a:t>hostel</a:t>
            </a:r>
            <a:r>
              <a:rPr lang="pt-BR" dirty="0" smtClean="0"/>
              <a:t> Internacional na </a:t>
            </a:r>
            <a:r>
              <a:rPr lang="pt-BR" dirty="0" err="1" smtClean="0"/>
              <a:t>Bolivia</a:t>
            </a:r>
            <a:r>
              <a:rPr lang="pt-BR" dirty="0" smtClean="0"/>
              <a:t> </a:t>
            </a:r>
          </a:p>
          <a:p>
            <a:r>
              <a:rPr lang="pt-BR" dirty="0" smtClean="0"/>
              <a:t>com diária de aproximadamente R$ 20,00</a:t>
            </a:r>
          </a:p>
          <a:p>
            <a:r>
              <a:rPr lang="pt-BR" sz="1200" dirty="0" smtClean="0"/>
              <a:t>(</a:t>
            </a:r>
            <a:r>
              <a:rPr lang="pt-BR" sz="1200" dirty="0" smtClean="0">
                <a:hlinkClick r:id="rId3"/>
              </a:rPr>
              <a:t>http://planoandorinhasagaz.wordpress.com/2010/02/22/corumba-e-puerto-quijarro/</a:t>
            </a:r>
            <a:endParaRPr lang="pt-BR" sz="1200" dirty="0" smtClean="0"/>
          </a:p>
          <a:p>
            <a:endParaRPr lang="pt-BR" sz="1200" dirty="0" smtClean="0"/>
          </a:p>
          <a:p>
            <a:r>
              <a:rPr lang="pt-BR" sz="1200" dirty="0" smtClean="0"/>
              <a:t>E comida por R$ 5,00 Saem sem dúvida mais barato que no Brasil</a:t>
            </a:r>
          </a:p>
          <a:p>
            <a:endParaRPr lang="pt-BR" dirty="0" smtClean="0"/>
          </a:p>
          <a:p>
            <a:endParaRPr lang="pt-BR" dirty="0"/>
          </a:p>
        </p:txBody>
      </p:sp>
      <p:pic>
        <p:nvPicPr>
          <p:cNvPr id="4098" name="Picture 2" descr="http://planoandorinhasagaz.files.wordpress.com/2010/02/ogaaaiv9wkbzpb7wi2_k-r1vltsf8tlnvwqvtstlmin-ak4a1mksamujd8emvfrdyookgor9tkidbvelpnwk55saqiuam1t1ujkbdd5_ly_ttsirnse6ewiruxsa.jpg?w=300&amp;h=225"/>
          <p:cNvPicPr>
            <a:picLocks noChangeAspect="1" noChangeArrowheads="1"/>
          </p:cNvPicPr>
          <p:nvPr/>
        </p:nvPicPr>
        <p:blipFill>
          <a:blip r:embed="rId4"/>
          <a:srcRect/>
          <a:stretch>
            <a:fillRect/>
          </a:stretch>
        </p:blipFill>
        <p:spPr bwMode="auto">
          <a:xfrm>
            <a:off x="6000760" y="4714884"/>
            <a:ext cx="2476485" cy="1857364"/>
          </a:xfrm>
          <a:prstGeom prst="rect">
            <a:avLst/>
          </a:prstGeom>
          <a:noFill/>
        </p:spPr>
      </p:pic>
      <p:sp>
        <p:nvSpPr>
          <p:cNvPr id="12" name="CaixaDeTexto 11"/>
          <p:cNvSpPr txBox="1"/>
          <p:nvPr/>
        </p:nvSpPr>
        <p:spPr>
          <a:xfrm>
            <a:off x="285720" y="5929330"/>
            <a:ext cx="2173672" cy="369332"/>
          </a:xfrm>
          <a:prstGeom prst="rect">
            <a:avLst/>
          </a:prstGeom>
          <a:noFill/>
        </p:spPr>
        <p:txBody>
          <a:bodyPr wrap="none" rtlCol="0">
            <a:spAutoFit/>
          </a:bodyPr>
          <a:lstStyle/>
          <a:p>
            <a:r>
              <a:rPr lang="pt-BR" dirty="0" smtClean="0"/>
              <a:t>Hospedagem R$ 5,00</a:t>
            </a:r>
            <a:endParaRPr lang="pt-BR" dirty="0"/>
          </a:p>
        </p:txBody>
      </p:sp>
      <p:sp>
        <p:nvSpPr>
          <p:cNvPr id="13" name="CaixaDeTexto 12"/>
          <p:cNvSpPr txBox="1"/>
          <p:nvPr/>
        </p:nvSpPr>
        <p:spPr>
          <a:xfrm>
            <a:off x="2571736" y="5786454"/>
            <a:ext cx="4173909" cy="646331"/>
          </a:xfrm>
          <a:prstGeom prst="rect">
            <a:avLst/>
          </a:prstGeom>
          <a:noFill/>
        </p:spPr>
        <p:txBody>
          <a:bodyPr wrap="square" rtlCol="0">
            <a:spAutoFit/>
          </a:bodyPr>
          <a:lstStyle/>
          <a:p>
            <a:r>
              <a:rPr lang="pt-BR" dirty="0" smtClean="0"/>
              <a:t>Não encontrei endereço</a:t>
            </a:r>
          </a:p>
          <a:p>
            <a:r>
              <a:rPr lang="pt-BR" dirty="0" smtClean="0"/>
              <a:t>Logo teremos que sair perguntando</a:t>
            </a:r>
            <a:endParaRPr lang="pt-BR" dirty="0"/>
          </a:p>
        </p:txBody>
      </p:sp>
    </p:spTree>
    <p:extLst>
      <p:ext uri="{BB962C8B-B14F-4D97-AF65-F5344CB8AC3E}">
        <p14:creationId xmlns:p14="http://schemas.microsoft.com/office/powerpoint/2010/main" xmlns="" val="2424093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Outras </a:t>
            </a:r>
            <a:r>
              <a:rPr lang="pt-BR" dirty="0" err="1" smtClean="0"/>
              <a:t>Opciones</a:t>
            </a:r>
            <a:r>
              <a:rPr lang="pt-BR" dirty="0" smtClean="0"/>
              <a:t> </a:t>
            </a:r>
            <a:endParaRPr lang="pt-BR" dirty="0"/>
          </a:p>
        </p:txBody>
      </p:sp>
      <p:pic>
        <p:nvPicPr>
          <p:cNvPr id="23554" name="Picture 2"/>
          <p:cNvPicPr>
            <a:picLocks noGrp="1" noChangeAspect="1" noChangeArrowheads="1"/>
          </p:cNvPicPr>
          <p:nvPr>
            <p:ph idx="1"/>
          </p:nvPr>
        </p:nvPicPr>
        <p:blipFill>
          <a:blip r:embed="rId2"/>
          <a:srcRect/>
          <a:stretch>
            <a:fillRect/>
          </a:stretch>
        </p:blipFill>
        <p:spPr bwMode="auto">
          <a:xfrm>
            <a:off x="571472" y="1643050"/>
            <a:ext cx="3810330" cy="2857748"/>
          </a:xfrm>
          <a:prstGeom prst="rect">
            <a:avLst/>
          </a:prstGeom>
          <a:noFill/>
          <a:ln w="9525">
            <a:noFill/>
            <a:miter lim="800000"/>
            <a:headEnd/>
            <a:tailEnd/>
          </a:ln>
          <a:effectLst/>
        </p:spPr>
      </p:pic>
      <p:sp>
        <p:nvSpPr>
          <p:cNvPr id="5" name="CaixaDeTexto 4"/>
          <p:cNvSpPr txBox="1"/>
          <p:nvPr/>
        </p:nvSpPr>
        <p:spPr>
          <a:xfrm>
            <a:off x="4500562" y="1714488"/>
            <a:ext cx="3282950" cy="646331"/>
          </a:xfrm>
          <a:prstGeom prst="rect">
            <a:avLst/>
          </a:prstGeom>
          <a:noFill/>
        </p:spPr>
        <p:txBody>
          <a:bodyPr wrap="none" rtlCol="0">
            <a:spAutoFit/>
          </a:bodyPr>
          <a:lstStyle/>
          <a:p>
            <a:r>
              <a:rPr lang="pt-BR" dirty="0" smtClean="0"/>
              <a:t>Alojamento </a:t>
            </a:r>
            <a:r>
              <a:rPr lang="pt-BR" dirty="0" err="1" smtClean="0"/>
              <a:t>Yoni</a:t>
            </a:r>
            <a:r>
              <a:rPr lang="pt-BR" dirty="0" smtClean="0"/>
              <a:t> </a:t>
            </a:r>
            <a:r>
              <a:rPr lang="pt-BR" dirty="0" err="1" smtClean="0"/>
              <a:t>Puerto</a:t>
            </a:r>
            <a:r>
              <a:rPr lang="pt-BR" dirty="0" smtClean="0"/>
              <a:t> </a:t>
            </a:r>
            <a:r>
              <a:rPr lang="pt-BR" dirty="0" err="1" smtClean="0"/>
              <a:t>Quijarro</a:t>
            </a:r>
            <a:r>
              <a:rPr lang="pt-BR" dirty="0" smtClean="0"/>
              <a:t> </a:t>
            </a:r>
          </a:p>
          <a:p>
            <a:r>
              <a:rPr lang="pt-BR" dirty="0" smtClean="0"/>
              <a:t>Próximo a Estação</a:t>
            </a:r>
            <a:endParaRPr lang="pt-BR" dirty="0"/>
          </a:p>
        </p:txBody>
      </p:sp>
      <p:pic>
        <p:nvPicPr>
          <p:cNvPr id="23555" name="Picture 3"/>
          <p:cNvPicPr>
            <a:picLocks noChangeAspect="1" noChangeArrowheads="1"/>
          </p:cNvPicPr>
          <p:nvPr/>
        </p:nvPicPr>
        <p:blipFill>
          <a:blip r:embed="rId3"/>
          <a:srcRect/>
          <a:stretch>
            <a:fillRect/>
          </a:stretch>
        </p:blipFill>
        <p:spPr bwMode="auto">
          <a:xfrm>
            <a:off x="5572132" y="3357562"/>
            <a:ext cx="3081609" cy="2311399"/>
          </a:xfrm>
          <a:prstGeom prst="rect">
            <a:avLst/>
          </a:prstGeom>
          <a:noFill/>
          <a:ln w="9525">
            <a:noFill/>
            <a:miter lim="800000"/>
            <a:headEnd/>
            <a:tailEnd/>
          </a:ln>
          <a:effectLst/>
        </p:spPr>
      </p:pic>
      <p:sp>
        <p:nvSpPr>
          <p:cNvPr id="7" name="CaixaDeTexto 6"/>
          <p:cNvSpPr txBox="1"/>
          <p:nvPr/>
        </p:nvSpPr>
        <p:spPr>
          <a:xfrm>
            <a:off x="5929322" y="6000768"/>
            <a:ext cx="2345707" cy="369332"/>
          </a:xfrm>
          <a:prstGeom prst="rect">
            <a:avLst/>
          </a:prstGeom>
          <a:noFill/>
        </p:spPr>
        <p:txBody>
          <a:bodyPr wrap="none" rtlCol="0">
            <a:spAutoFit/>
          </a:bodyPr>
          <a:lstStyle/>
          <a:p>
            <a:r>
              <a:rPr lang="pt-BR" dirty="0" err="1" smtClean="0"/>
              <a:t>Hostel</a:t>
            </a:r>
            <a:r>
              <a:rPr lang="pt-BR" dirty="0" smtClean="0"/>
              <a:t> </a:t>
            </a:r>
            <a:r>
              <a:rPr lang="pt-BR" dirty="0" err="1" smtClean="0"/>
              <a:t>Puerto</a:t>
            </a:r>
            <a:r>
              <a:rPr lang="pt-BR" dirty="0" smtClean="0"/>
              <a:t> </a:t>
            </a:r>
            <a:r>
              <a:rPr lang="pt-BR" dirty="0" err="1" smtClean="0"/>
              <a:t>Quijarro</a:t>
            </a:r>
            <a:r>
              <a:rPr lang="pt-BR" dirty="0" smtClean="0"/>
              <a:t> </a:t>
            </a:r>
            <a:endParaRPr lang="pt-BR" dirty="0"/>
          </a:p>
        </p:txBody>
      </p:sp>
      <p:sp>
        <p:nvSpPr>
          <p:cNvPr id="8" name="CaixaDeTexto 7"/>
          <p:cNvSpPr txBox="1"/>
          <p:nvPr/>
        </p:nvSpPr>
        <p:spPr>
          <a:xfrm>
            <a:off x="357158" y="5786454"/>
            <a:ext cx="5083058" cy="369332"/>
          </a:xfrm>
          <a:prstGeom prst="rect">
            <a:avLst/>
          </a:prstGeom>
          <a:noFill/>
        </p:spPr>
        <p:txBody>
          <a:bodyPr wrap="none" rtlCol="0">
            <a:spAutoFit/>
          </a:bodyPr>
          <a:lstStyle/>
          <a:p>
            <a:r>
              <a:rPr lang="pt-BR" dirty="0" smtClean="0"/>
              <a:t>Não tenho qualquer informação sobre estes lugares </a:t>
            </a:r>
            <a:endParaRPr lang="pt-B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3032" y="188640"/>
            <a:ext cx="3100208" cy="523220"/>
          </a:xfrm>
          <a:prstGeom prst="rect">
            <a:avLst/>
          </a:prstGeom>
        </p:spPr>
        <p:txBody>
          <a:bodyPr wrap="none">
            <a:spAutoFit/>
          </a:bodyPr>
          <a:lstStyle/>
          <a:p>
            <a:r>
              <a:rPr lang="pt-BR" sz="2800" dirty="0"/>
              <a:t>No lado BRASILEIRO</a:t>
            </a:r>
          </a:p>
        </p:txBody>
      </p:sp>
      <p:pic>
        <p:nvPicPr>
          <p:cNvPr id="5" name="Picture 1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3900" y="908720"/>
            <a:ext cx="5327798" cy="2088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ixaDeTexto 5"/>
          <p:cNvSpPr txBox="1"/>
          <p:nvPr/>
        </p:nvSpPr>
        <p:spPr>
          <a:xfrm>
            <a:off x="5652120" y="1124744"/>
            <a:ext cx="3029868" cy="369332"/>
          </a:xfrm>
          <a:prstGeom prst="rect">
            <a:avLst/>
          </a:prstGeom>
          <a:noFill/>
        </p:spPr>
        <p:txBody>
          <a:bodyPr wrap="none" rtlCol="0">
            <a:spAutoFit/>
          </a:bodyPr>
          <a:lstStyle/>
          <a:p>
            <a:r>
              <a:rPr lang="pt-BR" dirty="0" smtClean="0"/>
              <a:t>Um pouco distante do centro. </a:t>
            </a:r>
            <a:endParaRPr lang="pt-B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8782" y="3089033"/>
            <a:ext cx="5332916" cy="109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CaixaDeTexto 6"/>
          <p:cNvSpPr txBox="1"/>
          <p:nvPr/>
        </p:nvSpPr>
        <p:spPr>
          <a:xfrm>
            <a:off x="5724128" y="3284984"/>
            <a:ext cx="1669047" cy="369332"/>
          </a:xfrm>
          <a:prstGeom prst="rect">
            <a:avLst/>
          </a:prstGeom>
          <a:noFill/>
        </p:spPr>
        <p:txBody>
          <a:bodyPr wrap="none" rtlCol="0">
            <a:spAutoFit/>
          </a:bodyPr>
          <a:lstStyle/>
          <a:p>
            <a:r>
              <a:rPr lang="pt-BR" dirty="0" smtClean="0"/>
              <a:t>R$ 70,00 Single </a:t>
            </a:r>
            <a:endParaRPr lang="pt-BR"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8777" y="4581128"/>
            <a:ext cx="8067328" cy="18122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aixaDeTexto 7"/>
          <p:cNvSpPr txBox="1"/>
          <p:nvPr/>
        </p:nvSpPr>
        <p:spPr>
          <a:xfrm>
            <a:off x="5724128" y="2276872"/>
            <a:ext cx="2596545" cy="369332"/>
          </a:xfrm>
          <a:prstGeom prst="rect">
            <a:avLst/>
          </a:prstGeom>
          <a:noFill/>
        </p:spPr>
        <p:txBody>
          <a:bodyPr wrap="none" rtlCol="0">
            <a:spAutoFit/>
          </a:bodyPr>
          <a:lstStyle/>
          <a:p>
            <a:r>
              <a:rPr lang="pt-BR" dirty="0" smtClean="0"/>
              <a:t>Mais caro e intermediário</a:t>
            </a:r>
            <a:endParaRPr lang="pt-BR" dirty="0"/>
          </a:p>
        </p:txBody>
      </p:sp>
      <p:sp>
        <p:nvSpPr>
          <p:cNvPr id="9" name="CaixaDeTexto 8"/>
          <p:cNvSpPr txBox="1"/>
          <p:nvPr/>
        </p:nvSpPr>
        <p:spPr>
          <a:xfrm>
            <a:off x="5868144" y="3668580"/>
            <a:ext cx="2809423" cy="369332"/>
          </a:xfrm>
          <a:prstGeom prst="rect">
            <a:avLst/>
          </a:prstGeom>
          <a:noFill/>
        </p:spPr>
        <p:txBody>
          <a:bodyPr wrap="none" rtlCol="0">
            <a:spAutoFit/>
          </a:bodyPr>
          <a:lstStyle/>
          <a:p>
            <a:r>
              <a:rPr lang="pt-BR" dirty="0" smtClean="0"/>
              <a:t>Melhor opção indo de avião</a:t>
            </a:r>
            <a:endParaRPr lang="pt-BR" dirty="0"/>
          </a:p>
        </p:txBody>
      </p:sp>
    </p:spTree>
    <p:extLst>
      <p:ext uri="{BB962C8B-B14F-4D97-AF65-F5344CB8AC3E}">
        <p14:creationId xmlns:p14="http://schemas.microsoft.com/office/powerpoint/2010/main" xmlns="" val="810341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3754</TotalTime>
  <Words>3187</Words>
  <Application>Microsoft Office PowerPoint</Application>
  <PresentationFormat>Apresentação na tela (4:3)</PresentationFormat>
  <Paragraphs>286</Paragraphs>
  <Slides>61</Slides>
  <Notes>0</Notes>
  <HiddenSlides>0</HiddenSlides>
  <MMClips>0</MMClips>
  <ScaleCrop>false</ScaleCrop>
  <HeadingPairs>
    <vt:vector size="4" baseType="variant">
      <vt:variant>
        <vt:lpstr>Tema</vt:lpstr>
      </vt:variant>
      <vt:variant>
        <vt:i4>1</vt:i4>
      </vt:variant>
      <vt:variant>
        <vt:lpstr>Títulos de slides</vt:lpstr>
      </vt:variant>
      <vt:variant>
        <vt:i4>61</vt:i4>
      </vt:variant>
    </vt:vector>
  </HeadingPairs>
  <TitlesOfParts>
    <vt:vector size="62" baseType="lpstr">
      <vt:lpstr>Tema do Office</vt:lpstr>
      <vt:lpstr>Operação  Machu Pichu </vt:lpstr>
      <vt:lpstr>Iniciando a Viagem </vt:lpstr>
      <vt:lpstr>Avião </vt:lpstr>
      <vt:lpstr>São Paulo X Corumbá </vt:lpstr>
      <vt:lpstr>Aeroporto x Divisa Com Bolivia </vt:lpstr>
      <vt:lpstr>ÔNIBUS </vt:lpstr>
      <vt:lpstr>Um dia na Fronteira</vt:lpstr>
      <vt:lpstr>Outras Opciones </vt:lpstr>
      <vt:lpstr>Slide 9</vt:lpstr>
      <vt:lpstr>Corumbá Hostel</vt:lpstr>
      <vt:lpstr>Após Termos nos Hospedado é hora de preparar a Aventura na.......</vt:lpstr>
      <vt:lpstr> ......Bolívia..... </vt:lpstr>
      <vt:lpstr>De posse de pesos bolivianos e documentação em dia temos que ir ao famoso trem da morte </vt:lpstr>
      <vt:lpstr>Slide 14</vt:lpstr>
      <vt:lpstr>Slide 15</vt:lpstr>
      <vt:lpstr>Slide 16</vt:lpstr>
      <vt:lpstr>Slide 17</vt:lpstr>
      <vt:lpstr>Pernoitando em Santa Cruz.....</vt:lpstr>
      <vt:lpstr>Seguindo direto para La Paz </vt:lpstr>
      <vt:lpstr>Ônibus para La Paz </vt:lpstr>
      <vt:lpstr>Slide 21</vt:lpstr>
      <vt:lpstr>Slide 22</vt:lpstr>
      <vt:lpstr>Hospedagem em La Paz </vt:lpstr>
      <vt:lpstr>O hotel Latino fica atrás da Rodoviária de La Paz. </vt:lpstr>
      <vt:lpstr>Slide 25</vt:lpstr>
      <vt:lpstr>Tiwanaku </vt:lpstr>
      <vt:lpstr>1º Dia Tiwanaku </vt:lpstr>
      <vt:lpstr>Para ambos os Sítios pode ser interessante irmos em uma excursão local Acompanhado de um Guia http://www.hotelmiltonbolivia.com/miltontours.html</vt:lpstr>
      <vt:lpstr>Rumando para Copacabana </vt:lpstr>
      <vt:lpstr>2,5 h de trajeto  141 km aproximadamente </vt:lpstr>
      <vt:lpstr>Hospedagem em Copa</vt:lpstr>
      <vt:lpstr>Turismo em copa</vt:lpstr>
      <vt:lpstr>Relato Interessante</vt:lpstr>
      <vt:lpstr>Continuando relato</vt:lpstr>
      <vt:lpstr>O que comer em Copa ????</vt:lpstr>
      <vt:lpstr>Viagem à Machu Picchu - De Copacabana (BOL) à Cuzco (PER)</vt:lpstr>
      <vt:lpstr>Fronteira Bolívia x Peru</vt:lpstr>
      <vt:lpstr>No Peru........</vt:lpstr>
      <vt:lpstr>Slide 39</vt:lpstr>
      <vt:lpstr> </vt:lpstr>
      <vt:lpstr>Ficar em Puno ou Seguir para Cuzco ????</vt:lpstr>
      <vt:lpstr>Trem para Cuzco </vt:lpstr>
      <vt:lpstr>388 km de carro cerca de 5 h de bus ou trem 10 h </vt:lpstr>
      <vt:lpstr>Cusco</vt:lpstr>
      <vt:lpstr>Estação Ferroviaria San Pedro e Hotel </vt:lpstr>
      <vt:lpstr>Outros Hoteis/Hostel</vt:lpstr>
      <vt:lpstr>Slide 47</vt:lpstr>
      <vt:lpstr>Aclimatação </vt:lpstr>
      <vt:lpstr>Vale sagrado - Cusco </vt:lpstr>
      <vt:lpstr>VALE SAGRADO</vt:lpstr>
      <vt:lpstr>Trilha Inca </vt:lpstr>
      <vt:lpstr>Rumo  a MachuPicchu</vt:lpstr>
      <vt:lpstr>Slide 53</vt:lpstr>
      <vt:lpstr>Necessidade de Empresas para Trilha Inca e MachuPicchu</vt:lpstr>
      <vt:lpstr>Map Ink Trail</vt:lpstr>
      <vt:lpstr>Após dias de trem, ônibus e caminhadas ......</vt:lpstr>
      <vt:lpstr>A volta....to Brazil</vt:lpstr>
      <vt:lpstr>Slide 58</vt:lpstr>
      <vt:lpstr>Slide 59</vt:lpstr>
      <vt:lpstr>É possível voltar direto de MachuPicchu para Cuzco ou de águas Calientes para Cuzco</vt:lpstr>
      <vt:lpstr>Slide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Operação  Machu Pichu</dc:title>
  <dc:creator>pcc</dc:creator>
  <cp:lastModifiedBy>Philipe</cp:lastModifiedBy>
  <cp:revision>141</cp:revision>
  <dcterms:created xsi:type="dcterms:W3CDTF">2013-07-11T16:20:04Z</dcterms:created>
  <dcterms:modified xsi:type="dcterms:W3CDTF">2013-07-29T02:12:35Z</dcterms:modified>
</cp:coreProperties>
</file>